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Roboto Mono"/>
      <p:regular r:id="rId41"/>
      <p:bold r:id="rId42"/>
      <p:italic r:id="rId43"/>
      <p:boldItalic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7.xml"/><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aa6f90c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aa6f90c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faa6f90c27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faa6f90c27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modeling physical phenomena, approximating functions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aa6f90c2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aa6f90c2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modeling physical phenomena, approximating functions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aa6f90c2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aa6f90c2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 in with notebook screenshots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9caf759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9caf759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 in with notebook screenshots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aa6f90c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aa6f90c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7c6d757f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7c6d757f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t>What is Pytorch? </a:t>
            </a:r>
            <a:endParaRPr b="1" sz="900"/>
          </a:p>
          <a:p>
            <a:pPr indent="-285750" lvl="0" marL="457200" rtl="0" algn="l">
              <a:spcBef>
                <a:spcPts val="0"/>
              </a:spcBef>
              <a:spcAft>
                <a:spcPts val="0"/>
              </a:spcAft>
              <a:buSzPts val="900"/>
              <a:buChar char="-"/>
            </a:pPr>
            <a:r>
              <a:rPr lang="en" sz="900"/>
              <a:t>PyTorch is an open source machine learning and deep learning framework.</a:t>
            </a:r>
            <a:endParaRPr sz="900"/>
          </a:p>
          <a:p>
            <a:pPr indent="-285750" lvl="0" marL="457200" rtl="0" algn="l">
              <a:spcBef>
                <a:spcPts val="0"/>
              </a:spcBef>
              <a:spcAft>
                <a:spcPts val="0"/>
              </a:spcAft>
              <a:buSzPts val="900"/>
              <a:buChar char="-"/>
            </a:pPr>
            <a:r>
              <a:rPr lang="en" sz="900"/>
              <a:t>It is one of the most common framework in Computer Vision, used by many large companies like OpenAI, Microsoft to power research and bring machine learning to their products.</a:t>
            </a:r>
            <a:endParaRPr sz="900"/>
          </a:p>
          <a:p>
            <a:pPr indent="-285750" lvl="0" marL="457200" rtl="0" algn="l">
              <a:spcBef>
                <a:spcPts val="0"/>
              </a:spcBef>
              <a:spcAft>
                <a:spcPts val="0"/>
              </a:spcAft>
              <a:buSzPts val="900"/>
              <a:buChar char="-"/>
            </a:pPr>
            <a:r>
              <a:rPr lang="en" sz="900"/>
              <a:t>Many researchers use Pytorch to manipulate data and write algorithms </a:t>
            </a:r>
            <a:endParaRPr sz="900"/>
          </a:p>
          <a:p>
            <a:pPr indent="0" lvl="0" marL="0" rtl="0" algn="l">
              <a:spcBef>
                <a:spcPts val="0"/>
              </a:spcBef>
              <a:spcAft>
                <a:spcPts val="0"/>
              </a:spcAft>
              <a:buNone/>
            </a:pPr>
            <a:r>
              <a:rPr b="1" lang="en" sz="900"/>
              <a:t>What is a tensor? </a:t>
            </a:r>
            <a:endParaRPr b="1" sz="900"/>
          </a:p>
          <a:p>
            <a:pPr indent="-285750" lvl="0" marL="457200" rtl="0" algn="l">
              <a:lnSpc>
                <a:spcPct val="115000"/>
              </a:lnSpc>
              <a:spcBef>
                <a:spcPts val="0"/>
              </a:spcBef>
              <a:spcAft>
                <a:spcPts val="0"/>
              </a:spcAft>
              <a:buSzPts val="900"/>
              <a:buChar char="-"/>
            </a:pPr>
            <a:r>
              <a:rPr lang="en" sz="900">
                <a:solidFill>
                  <a:schemeClr val="dk1"/>
                </a:solidFill>
              </a:rPr>
              <a:t>It is a way of representing data numerically. For example, you can </a:t>
            </a:r>
            <a:r>
              <a:rPr lang="en" sz="900">
                <a:solidFill>
                  <a:schemeClr val="dk1"/>
                </a:solidFill>
              </a:rPr>
              <a:t>represent</a:t>
            </a:r>
            <a:r>
              <a:rPr lang="en" sz="900">
                <a:solidFill>
                  <a:schemeClr val="dk1"/>
                </a:solidFill>
              </a:rPr>
              <a:t> a RGB image as a [3,224, 224]</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Tensor can have 1, 2, 3 or multiple dims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Tensor Attributes: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a:t>
            </a:r>
            <a:r>
              <a:rPr b="1" lang="en" sz="900">
                <a:solidFill>
                  <a:schemeClr val="dk1"/>
                </a:solidFill>
              </a:rPr>
              <a:t> torch.dtype</a:t>
            </a:r>
            <a:r>
              <a:rPr lang="en" sz="900">
                <a:solidFill>
                  <a:schemeClr val="dk1"/>
                </a:solidFill>
              </a:rPr>
              <a:t> is an object that represents the data type of a torch.Tensor. PyTorch has 12 different data types </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a:t>
            </a:r>
            <a:r>
              <a:rPr b="1" lang="en" sz="900">
                <a:solidFill>
                  <a:schemeClr val="dk1"/>
                </a:solidFill>
              </a:rPr>
              <a:t> torch.device</a:t>
            </a:r>
            <a:r>
              <a:rPr lang="en" sz="900">
                <a:solidFill>
                  <a:schemeClr val="dk1"/>
                </a:solidFill>
              </a:rPr>
              <a:t> is an object representing the device on which a torch.Tensor is or will be allocated </a:t>
            </a:r>
            <a:endParaRPr sz="900">
              <a:solidFill>
                <a:schemeClr val="dk1"/>
              </a:solidFill>
            </a:endParaRPr>
          </a:p>
          <a:p>
            <a:pPr indent="-285750" lvl="2" marL="1371600" rtl="0" algn="l">
              <a:lnSpc>
                <a:spcPct val="115000"/>
              </a:lnSpc>
              <a:spcBef>
                <a:spcPts val="0"/>
              </a:spcBef>
              <a:spcAft>
                <a:spcPts val="0"/>
              </a:spcAft>
              <a:buClr>
                <a:schemeClr val="dk1"/>
              </a:buClr>
              <a:buSzPts val="900"/>
              <a:buChar char="-"/>
            </a:pPr>
            <a:r>
              <a:rPr lang="en" sz="900">
                <a:solidFill>
                  <a:schemeClr val="dk1"/>
                </a:solidFill>
              </a:rPr>
              <a:t>CUDA is a parallel computing platform and programming model developed by NVIDIA on its own GPU</a:t>
            </a:r>
            <a:endParaRPr sz="900">
              <a:solidFill>
                <a:schemeClr val="dk1"/>
              </a:solidFill>
            </a:endParaRPr>
          </a:p>
          <a:p>
            <a:pPr indent="-285750" lvl="2" marL="1371600" rtl="0" algn="l">
              <a:lnSpc>
                <a:spcPct val="115000"/>
              </a:lnSpc>
              <a:spcBef>
                <a:spcPts val="0"/>
              </a:spcBef>
              <a:spcAft>
                <a:spcPts val="0"/>
              </a:spcAft>
              <a:buClr>
                <a:schemeClr val="dk1"/>
              </a:buClr>
              <a:buSzPts val="900"/>
              <a:buChar char="-"/>
            </a:pPr>
            <a:r>
              <a:rPr lang="en" sz="900">
                <a:solidFill>
                  <a:schemeClr val="dk1"/>
                </a:solidFill>
              </a:rPr>
              <a:t>While there have been other proposed APIs for GPUs, such as OpenCL, and there are competitive GPUs from other companies, such as AMD, the combination of CUDA and NVIDIA GPUs dominates several application areas, including deep learning</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Tensors support all types of numerical operations (matrix manipulations, …)</a:t>
            </a:r>
            <a:endParaRPr sz="900">
              <a:solidFill>
                <a:schemeClr val="dk1"/>
              </a:solidFill>
            </a:endParaRPr>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7c6d757f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87c6d757f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solidFill>
                  <a:srgbClr val="262626"/>
                </a:solidFill>
                <a:highlight>
                  <a:srgbClr val="FFFFFF"/>
                </a:highlight>
              </a:rPr>
              <a:t>Our goal is to find the weights of the model that minimize errors in prediction (we want to be as accurate as possible)</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lang="en">
                <a:solidFill>
                  <a:srgbClr val="262626"/>
                </a:solidFill>
                <a:highlight>
                  <a:srgbClr val="FFFFFF"/>
                </a:highlight>
              </a:rPr>
              <a:t>We need to optimize weight to minimize error, so, obviously, we need to check how the error varies with diff weights. </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b="1" lang="en">
                <a:solidFill>
                  <a:srgbClr val="262626"/>
                </a:solidFill>
                <a:highlight>
                  <a:srgbClr val="FFFFFF"/>
                </a:highlight>
              </a:rPr>
              <a:t>backpropagation</a:t>
            </a:r>
            <a:r>
              <a:rPr lang="en">
                <a:solidFill>
                  <a:srgbClr val="262626"/>
                </a:solidFill>
                <a:highlight>
                  <a:srgbClr val="FFFFFF"/>
                </a:highlight>
              </a:rPr>
              <a:t> aims to minimize the loss function by adjusting network’s weights and biases. The level of adjustment is determined by the gradients - derivative of the cost function with respect to those weights / parameters. </a:t>
            </a:r>
            <a:endParaRPr>
              <a:solidFill>
                <a:srgbClr val="262626"/>
              </a:solidFill>
              <a:highlight>
                <a:srgbClr val="FFFFFF"/>
              </a:highlight>
            </a:endParaRPr>
          </a:p>
          <a:p>
            <a:pPr indent="-292100" lvl="0" marL="457200" rtl="0" algn="l">
              <a:spcBef>
                <a:spcPts val="0"/>
              </a:spcBef>
              <a:spcAft>
                <a:spcPts val="0"/>
              </a:spcAft>
              <a:buSzPts val="1000"/>
              <a:buChar char="-"/>
            </a:pPr>
            <a:r>
              <a:rPr b="1" lang="en">
                <a:solidFill>
                  <a:srgbClr val="262626"/>
                </a:solidFill>
                <a:highlight>
                  <a:srgbClr val="FFFFFF"/>
                </a:highlight>
              </a:rPr>
              <a:t>Gradient</a:t>
            </a:r>
            <a:r>
              <a:rPr lang="en">
                <a:solidFill>
                  <a:srgbClr val="262626"/>
                </a:solidFill>
                <a:highlight>
                  <a:srgbClr val="FFFFFF"/>
                </a:highlight>
              </a:rPr>
              <a:t>: the gradient is just a vector of slopes (more commonly referred to as derivatives) for each dimension in the input space</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lang="en">
                <a:solidFill>
                  <a:srgbClr val="262626"/>
                </a:solidFill>
                <a:highlight>
                  <a:srgbClr val="FFFFFF"/>
                </a:highlight>
              </a:rPr>
              <a:t>Gradient tells us the direction of the steepest decrease in the loss function.</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lang="en">
                <a:solidFill>
                  <a:srgbClr val="262626"/>
                </a:solidFill>
                <a:highlight>
                  <a:srgbClr val="FFFFFF"/>
                </a:highlight>
              </a:rPr>
              <a:t>The gradient shows how much the parameter x needs to change (in positive or negative direction) to minimize C</a:t>
            </a:r>
            <a:endParaRPr>
              <a:solidFill>
                <a:srgbClr val="262626"/>
              </a:solidFill>
              <a:highlight>
                <a:srgbClr val="FFFFFF"/>
              </a:highlight>
            </a:endParaRPr>
          </a:p>
          <a:p>
            <a:pPr indent="-298450" lvl="0" marL="457200" rtl="0" algn="l">
              <a:spcBef>
                <a:spcPts val="0"/>
              </a:spcBef>
              <a:spcAft>
                <a:spcPts val="0"/>
              </a:spcAft>
              <a:buSzPts val="1100"/>
              <a:buChar char="-"/>
            </a:pPr>
            <a:r>
              <a:rPr b="1" lang="en">
                <a:solidFill>
                  <a:srgbClr val="262626"/>
                </a:solidFill>
                <a:highlight>
                  <a:srgbClr val="FFFFFF"/>
                </a:highlight>
              </a:rPr>
              <a:t>Torch.autograd:</a:t>
            </a:r>
            <a:r>
              <a:rPr lang="en">
                <a:solidFill>
                  <a:srgbClr val="262626"/>
                </a:solidFill>
                <a:highlight>
                  <a:srgbClr val="FFFFFF"/>
                </a:highlight>
              </a:rPr>
              <a:t> With PyTorch, we can automatically compute the gradient or derivative of the loss w.r.t. to the weights and biases, you only need to declare Tensors for which gradients should be computed with the </a:t>
            </a:r>
            <a:r>
              <a:rPr b="1" i="1" lang="en">
                <a:solidFill>
                  <a:srgbClr val="262626"/>
                </a:solidFill>
                <a:highlight>
                  <a:srgbClr val="FFFFFF"/>
                </a:highlight>
              </a:rPr>
              <a:t>requires_grad=True</a:t>
            </a:r>
            <a:r>
              <a:rPr lang="en">
                <a:solidFill>
                  <a:srgbClr val="262626"/>
                </a:solidFill>
                <a:highlight>
                  <a:srgbClr val="FFFFFF"/>
                </a:highlight>
              </a:rPr>
              <a:t> keyword. </a:t>
            </a:r>
            <a:endParaRPr>
              <a:solidFill>
                <a:srgbClr val="262626"/>
              </a:solidFill>
              <a:highlight>
                <a:srgbClr val="FFFFFF"/>
              </a:highlight>
            </a:endParaRPr>
          </a:p>
          <a:p>
            <a:pPr indent="-292100" lvl="1" marL="914400" rtl="0" algn="l">
              <a:spcBef>
                <a:spcPts val="0"/>
              </a:spcBef>
              <a:spcAft>
                <a:spcPts val="0"/>
              </a:spcAft>
              <a:buClr>
                <a:srgbClr val="262626"/>
              </a:buClr>
              <a:buSzPts val="1000"/>
              <a:buChar char="-"/>
            </a:pPr>
            <a:r>
              <a:rPr b="1" lang="en">
                <a:solidFill>
                  <a:srgbClr val="262626"/>
                </a:solidFill>
                <a:highlight>
                  <a:srgbClr val="FFFFFF"/>
                </a:highlight>
              </a:rPr>
              <a:t>Autograd</a:t>
            </a:r>
            <a:r>
              <a:rPr lang="en">
                <a:solidFill>
                  <a:srgbClr val="262626"/>
                </a:solidFill>
                <a:highlight>
                  <a:srgbClr val="FFFFFF"/>
                </a:highlight>
              </a:rPr>
              <a:t> is reverse automatic differentiation system. Conceptually, autograd records a graph recording all of the operations that created the data as you execute operations, giving you a directed acyclic graph whose leaves are the input tensors and roots are the output tensors. By tracing this graph from roots to leaves, you can automatically compute the gradients using the chain rule.</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lang="en">
                <a:solidFill>
                  <a:srgbClr val="262626"/>
                </a:solidFill>
                <a:highlight>
                  <a:srgbClr val="FFFFFF"/>
                </a:highlight>
              </a:rPr>
              <a:t>backward(): Computes the gradient of current tensor w.r.t. graph leaves.</a:t>
            </a:r>
            <a:endParaRPr>
              <a:solidFill>
                <a:srgbClr val="262626"/>
              </a:solidFill>
              <a:highlight>
                <a:srgbClr val="FFFFFF"/>
              </a:highlight>
            </a:endParaRPr>
          </a:p>
          <a:p>
            <a:pPr indent="-298450" lvl="1" marL="914400" rtl="0" algn="l">
              <a:spcBef>
                <a:spcPts val="0"/>
              </a:spcBef>
              <a:spcAft>
                <a:spcPts val="0"/>
              </a:spcAft>
              <a:buClr>
                <a:srgbClr val="262626"/>
              </a:buClr>
              <a:buSzPts val="1100"/>
              <a:buChar char="-"/>
            </a:pPr>
            <a:r>
              <a:rPr lang="en">
                <a:solidFill>
                  <a:srgbClr val="262626"/>
                </a:solidFill>
                <a:highlight>
                  <a:srgbClr val="FFFFFF"/>
                </a:highlight>
              </a:rPr>
              <a:t>Example</a:t>
            </a:r>
            <a:r>
              <a:rPr lang="en">
                <a:solidFill>
                  <a:srgbClr val="262626"/>
                </a:solidFill>
                <a:highlight>
                  <a:srgbClr val="FFFFFF"/>
                </a:highlight>
              </a:rPr>
              <a:t> in interactive notebook</a:t>
            </a:r>
            <a:endParaRPr>
              <a:solidFill>
                <a:srgbClr val="262626"/>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aa6f90c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aa6f90c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d68b0135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7d68b0135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05c6939d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05c6939d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e51518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e51518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de51518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de51518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de51518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de51518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Cyclical graphic depicting how ML models are trained: Image -&gt; Computer Program -&gt; Answer -&gt; Evaluate how wrong answer is -&gt; Adjust computer program to reduce error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de51518f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de51518f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9caf75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9caf75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 in with categorical cross entropy function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2aeff21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2aeff2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19503d3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019503d3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modeling physical phenomena, approximating functions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2aeff2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2aeff2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2aeff2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2aeff2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2aeff21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2aeff21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4131b5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4131b5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5c6939d6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5c6939d6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77dc22ca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77dc22ca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5c6939d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5c6939d6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aa6f90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faa6f90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7d68b013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7d68b013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8a14e1c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88a14e1c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aa6f90c2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aa6f90c2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aa6f90c2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aa6f90c2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modeling physical phenomena, approximating functions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11700" y="2004575"/>
            <a:ext cx="8520600" cy="7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1"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ans"/>
              <a:buNone/>
              <a:defRPr sz="2400">
                <a:latin typeface="DM Sans"/>
                <a:ea typeface="DM Sans"/>
                <a:cs typeface="DM Sans"/>
                <a:sym typeface="DM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p:nvPr/>
        </p:nvSpPr>
        <p:spPr>
          <a:xfrm>
            <a:off x="171225" y="4458575"/>
            <a:ext cx="6840600" cy="54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8098816">
            <a:off x="247656" y="484685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8098816">
            <a:off x="-311234" y="429821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8098816">
            <a:off x="1344936" y="484685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8098816">
            <a:off x="793630" y="429821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8098816">
            <a:off x="2385380" y="484684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8098816">
            <a:off x="6643949"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8098816">
            <a:off x="8292516" y="77809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txBox="1"/>
          <p:nvPr/>
        </p:nvSpPr>
        <p:spPr>
          <a:xfrm>
            <a:off x="259950" y="223400"/>
            <a:ext cx="3764100" cy="34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DM Sans"/>
                <a:ea typeface="DM Sans"/>
                <a:cs typeface="DM Sans"/>
                <a:sym typeface="DM Sans"/>
              </a:rPr>
              <a:t>Check-In Code:</a:t>
            </a:r>
            <a:endParaRPr sz="1800">
              <a:solidFill>
                <a:srgbClr val="FFFFFF"/>
              </a:solidFill>
              <a:latin typeface="DM Sans"/>
              <a:ea typeface="DM Sans"/>
              <a:cs typeface="DM Sans"/>
              <a:sym typeface="DM Sans"/>
            </a:endParaRPr>
          </a:p>
          <a:p>
            <a:pPr indent="0" lvl="0" marL="0" rtl="0" algn="l">
              <a:lnSpc>
                <a:spcPct val="115000"/>
              </a:lnSpc>
              <a:spcBef>
                <a:spcPts val="1600"/>
              </a:spcBef>
              <a:spcAft>
                <a:spcPts val="1600"/>
              </a:spcAft>
              <a:buNone/>
            </a:pPr>
            <a:r>
              <a:rPr lang="en" sz="1800">
                <a:solidFill>
                  <a:srgbClr val="FFFFFF"/>
                </a:solidFill>
                <a:latin typeface="DM Sans"/>
                <a:ea typeface="DM Sans"/>
                <a:cs typeface="DM Sans"/>
                <a:sym typeface="DM Sans"/>
              </a:rPr>
              <a:t>vision</a:t>
            </a:r>
            <a:endParaRPr sz="1800">
              <a:solidFill>
                <a:srgbClr val="FFFFFF"/>
              </a:solidFill>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
  <p:cSld name="CUSTOM_1">
    <p:spTree>
      <p:nvGrpSpPr>
        <p:cNvPr id="69" name="Shape 69"/>
        <p:cNvGrpSpPr/>
        <p:nvPr/>
      </p:nvGrpSpPr>
      <p:grpSpPr>
        <a:xfrm>
          <a:off x="0" y="0"/>
          <a:ext cx="0" cy="0"/>
          <a:chOff x="0" y="0"/>
          <a:chExt cx="0" cy="0"/>
        </a:xfrm>
      </p:grpSpPr>
      <p:sp>
        <p:nvSpPr>
          <p:cNvPr id="70" name="Google Shape;70;p11"/>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sz="2200"/>
            </a:lvl1pPr>
            <a:lvl2pPr indent="-342900" lvl="1" marL="914400">
              <a:spcBef>
                <a:spcPts val="1600"/>
              </a:spcBef>
              <a:spcAft>
                <a:spcPts val="0"/>
              </a:spcAft>
              <a:buSzPts val="1800"/>
              <a:buChar char="○"/>
              <a:defRPr sz="1800"/>
            </a:lvl2pPr>
            <a:lvl3pPr indent="-330200" lvl="2" marL="1371600">
              <a:spcBef>
                <a:spcPts val="1600"/>
              </a:spcBef>
              <a:spcAft>
                <a:spcPts val="0"/>
              </a:spcAft>
              <a:buSzPts val="1600"/>
              <a:buChar char="■"/>
              <a:defRPr sz="1600"/>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1" name="Google Shape;71;p11"/>
          <p:cNvSpPr txBox="1"/>
          <p:nvPr>
            <p:ph type="title"/>
          </p:nvPr>
        </p:nvSpPr>
        <p:spPr>
          <a:xfrm>
            <a:off x="1131800" y="980175"/>
            <a:ext cx="7410000" cy="6795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72" name="Google Shape;72;p11"/>
          <p:cNvSpPr/>
          <p:nvPr/>
        </p:nvSpPr>
        <p:spPr>
          <a:xfrm rot="8098816">
            <a:off x="6643949"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8098816">
            <a:off x="8292516" y="77809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I">
  <p:cSld name="CUSTOM_1_1">
    <p:spTree>
      <p:nvGrpSpPr>
        <p:cNvPr id="79" name="Shape 79"/>
        <p:cNvGrpSpPr/>
        <p:nvPr/>
      </p:nvGrpSpPr>
      <p:grpSpPr>
        <a:xfrm>
          <a:off x="0" y="0"/>
          <a:ext cx="0" cy="0"/>
          <a:chOff x="0" y="0"/>
          <a:chExt cx="0" cy="0"/>
        </a:xfrm>
      </p:grpSpPr>
      <p:sp>
        <p:nvSpPr>
          <p:cNvPr id="80" name="Google Shape;80;p12"/>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SzPts val="2200"/>
              <a:buChar char="●"/>
              <a:defRPr sz="2200"/>
            </a:lvl1pPr>
            <a:lvl2pPr indent="-342900" lvl="1" marL="914400" rtl="0">
              <a:spcBef>
                <a:spcPts val="1600"/>
              </a:spcBef>
              <a:spcAft>
                <a:spcPts val="0"/>
              </a:spcAft>
              <a:buSzPts val="1800"/>
              <a:buChar char="○"/>
              <a:defRPr sz="1800"/>
            </a:lvl2pPr>
            <a:lvl3pPr indent="-330200" lvl="2" marL="1371600" rtl="0">
              <a:spcBef>
                <a:spcPts val="1600"/>
              </a:spcBef>
              <a:spcAft>
                <a:spcPts val="0"/>
              </a:spcAft>
              <a:buSzPts val="1600"/>
              <a:buChar char="■"/>
              <a:defRPr sz="16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2"/>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3600"/>
              <a:buNone/>
              <a:defRPr b="1" sz="3600">
                <a:solidFill>
                  <a:schemeClr val="accent5"/>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2" name="Google Shape;82;p12"/>
          <p:cNvSpPr/>
          <p:nvPr/>
        </p:nvSpPr>
        <p:spPr>
          <a:xfrm rot="8098816">
            <a:off x="6092643"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rot="8098816">
            <a:off x="7741226" y="22945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rot="8098816">
            <a:off x="8289866" y="-319185"/>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rot="8098816">
            <a:off x="7191264" y="-31917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rot="8098816">
            <a:off x="8838491" y="229440"/>
            <a:ext cx="615819" cy="61581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In Code">
  <p:cSld name="TITLE_1">
    <p:bg>
      <p:bgPr>
        <a:solidFill>
          <a:schemeClr val="dk2"/>
        </a:solidFill>
      </p:bgPr>
    </p:bg>
    <p:spTree>
      <p:nvGrpSpPr>
        <p:cNvPr id="28" name="Shape 28"/>
        <p:cNvGrpSpPr/>
        <p:nvPr/>
      </p:nvGrpSpPr>
      <p:grpSpPr>
        <a:xfrm>
          <a:off x="0" y="0"/>
          <a:ext cx="0" cy="0"/>
          <a:chOff x="0" y="0"/>
          <a:chExt cx="0" cy="0"/>
        </a:xfrm>
      </p:grpSpPr>
      <p:sp>
        <p:nvSpPr>
          <p:cNvPr id="29" name="Google Shape;29;p3"/>
          <p:cNvSpPr txBox="1"/>
          <p:nvPr/>
        </p:nvSpPr>
        <p:spPr>
          <a:xfrm>
            <a:off x="46350" y="1767000"/>
            <a:ext cx="9051300" cy="16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200">
                <a:solidFill>
                  <a:srgbClr val="62B0FF"/>
                </a:solidFill>
                <a:latin typeface="DM Sans"/>
                <a:ea typeface="DM Sans"/>
                <a:cs typeface="DM Sans"/>
                <a:sym typeface="DM Sans"/>
              </a:rPr>
              <a:t> </a:t>
            </a:r>
            <a:endParaRPr b="1" sz="5200">
              <a:solidFill>
                <a:srgbClr val="62B0FF"/>
              </a:solidFill>
              <a:latin typeface="DM Sans"/>
              <a:ea typeface="DM Sans"/>
              <a:cs typeface="DM Sans"/>
              <a:sym typeface="DM Sans"/>
            </a:endParaRPr>
          </a:p>
          <a:p>
            <a:pPr indent="0" lvl="0" marL="0" rtl="0" algn="ctr">
              <a:spcBef>
                <a:spcPts val="0"/>
              </a:spcBef>
              <a:spcAft>
                <a:spcPts val="0"/>
              </a:spcAft>
              <a:buClr>
                <a:srgbClr val="000000"/>
              </a:buClr>
              <a:buSzPts val="1100"/>
              <a:buFont typeface="Arial"/>
              <a:buNone/>
            </a:pPr>
            <a:r>
              <a:rPr lang="en" sz="2000">
                <a:solidFill>
                  <a:srgbClr val="FFFFFF"/>
                </a:solidFill>
                <a:latin typeface="DM Sans"/>
                <a:ea typeface="DM Sans"/>
                <a:cs typeface="DM Sans"/>
                <a:sym typeface="DM Sans"/>
              </a:rPr>
              <a:t>Check-In</a:t>
            </a:r>
            <a:endParaRPr sz="2000">
              <a:solidFill>
                <a:srgbClr val="FFFFFF"/>
              </a:solidFill>
              <a:latin typeface="DM Sans"/>
              <a:ea typeface="DM Sans"/>
              <a:cs typeface="DM Sans"/>
              <a:sym typeface="DM Sans"/>
            </a:endParaRPr>
          </a:p>
          <a:p>
            <a:pPr indent="0" lvl="0" marL="0" rtl="0" algn="ctr">
              <a:spcBef>
                <a:spcPts val="0"/>
              </a:spcBef>
              <a:spcAft>
                <a:spcPts val="0"/>
              </a:spcAft>
              <a:buClr>
                <a:srgbClr val="000000"/>
              </a:buClr>
              <a:buSzPts val="1100"/>
              <a:buFont typeface="Arial"/>
              <a:buNone/>
            </a:pPr>
            <a:r>
              <a:rPr lang="en" sz="2000">
                <a:solidFill>
                  <a:srgbClr val="FFFFFF"/>
                </a:solidFill>
                <a:latin typeface="DM Sans"/>
                <a:ea typeface="DM Sans"/>
                <a:cs typeface="DM Sans"/>
                <a:sym typeface="DM Sans"/>
              </a:rPr>
              <a:t>acmucsd.com</a:t>
            </a:r>
            <a:endParaRPr sz="20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3000">
              <a:solidFill>
                <a:srgbClr val="434343"/>
              </a:solidFill>
              <a:latin typeface="DM Sans"/>
              <a:ea typeface="DM Sans"/>
              <a:cs typeface="DM Sans"/>
              <a:sym typeface="DM Sans"/>
            </a:endParaRPr>
          </a:p>
        </p:txBody>
      </p:sp>
      <p:sp>
        <p:nvSpPr>
          <p:cNvPr id="30" name="Google Shape;30;p3"/>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5200"/>
              <a:buNone/>
              <a:defRPr b="1" sz="5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
  <p:cSld name="TITLE_1_1">
    <p:bg>
      <p:bgPr>
        <a:solidFill>
          <a:schemeClr val="dk2"/>
        </a:solid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352600" y="2555225"/>
            <a:ext cx="4438800" cy="48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DM Sans"/>
              <a:buNone/>
              <a:defRPr sz="2000">
                <a:latin typeface="DM Sans"/>
                <a:ea typeface="DM Sans"/>
                <a:cs typeface="DM Sans"/>
                <a:sym typeface="DM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3" name="Google Shape;33;p4"/>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5200"/>
              <a:buNone/>
              <a:defRPr b="1" sz="5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secHead">
  <p:cSld name="SECTION_HEADER">
    <p:spTree>
      <p:nvGrpSpPr>
        <p:cNvPr id="34" name="Shape 34"/>
        <p:cNvGrpSpPr/>
        <p:nvPr/>
      </p:nvGrpSpPr>
      <p:grpSpPr>
        <a:xfrm>
          <a:off x="0" y="0"/>
          <a:ext cx="0" cy="0"/>
          <a:chOff x="0" y="0"/>
          <a:chExt cx="0" cy="0"/>
        </a:xfrm>
      </p:grpSpPr>
      <p:sp>
        <p:nvSpPr>
          <p:cNvPr id="35" name="Google Shape;35;p5"/>
          <p:cNvSpPr txBox="1"/>
          <p:nvPr>
            <p:ph idx="1" type="subTitle"/>
          </p:nvPr>
        </p:nvSpPr>
        <p:spPr>
          <a:xfrm>
            <a:off x="3081425" y="1373925"/>
            <a:ext cx="3806700" cy="3450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DM Sans"/>
              <a:buNone/>
              <a:defRPr b="1" sz="1600">
                <a:latin typeface="DM Sans"/>
                <a:ea typeface="DM Sans"/>
                <a:cs typeface="DM Sans"/>
                <a:sym typeface="DM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 name="Google Shape;36;p5"/>
          <p:cNvSpPr txBox="1"/>
          <p:nvPr/>
        </p:nvSpPr>
        <p:spPr>
          <a:xfrm>
            <a:off x="2631436" y="1327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1</a:t>
            </a:r>
            <a:endParaRPr b="1" sz="3000">
              <a:solidFill>
                <a:schemeClr val="accent5"/>
              </a:solidFill>
              <a:latin typeface="DM Sans"/>
              <a:ea typeface="DM Sans"/>
              <a:cs typeface="DM Sans"/>
              <a:sym typeface="DM Sans"/>
            </a:endParaRPr>
          </a:p>
        </p:txBody>
      </p:sp>
      <p:sp>
        <p:nvSpPr>
          <p:cNvPr id="37" name="Google Shape;37;p5"/>
          <p:cNvSpPr txBox="1"/>
          <p:nvPr/>
        </p:nvSpPr>
        <p:spPr>
          <a:xfrm>
            <a:off x="2702875" y="656744"/>
            <a:ext cx="34287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DM Sans"/>
                <a:ea typeface="DM Sans"/>
                <a:cs typeface="DM Sans"/>
                <a:sym typeface="DM Sans"/>
              </a:rPr>
              <a:t>today’s agenda</a:t>
            </a:r>
            <a:endParaRPr b="1" sz="2500">
              <a:solidFill>
                <a:srgbClr val="FFFFFF"/>
              </a:solidFill>
              <a:latin typeface="DM Sans"/>
              <a:ea typeface="DM Sans"/>
              <a:cs typeface="DM Sans"/>
              <a:sym typeface="DM Sans"/>
            </a:endParaRPr>
          </a:p>
        </p:txBody>
      </p:sp>
      <p:sp>
        <p:nvSpPr>
          <p:cNvPr id="38" name="Google Shape;38;p5"/>
          <p:cNvSpPr txBox="1"/>
          <p:nvPr>
            <p:ph idx="2" type="body"/>
          </p:nvPr>
        </p:nvSpPr>
        <p:spPr>
          <a:xfrm>
            <a:off x="3081425" y="1620075"/>
            <a:ext cx="3727500" cy="25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sz="1200">
                <a:latin typeface="DM Sans"/>
                <a:ea typeface="DM Sans"/>
                <a:cs typeface="DM Sans"/>
                <a:sym typeface="DM Sans"/>
              </a:defRPr>
            </a:lvl1pPr>
            <a:lvl2pPr indent="-304800" lvl="1" marL="914400">
              <a:spcBef>
                <a:spcPts val="1600"/>
              </a:spcBef>
              <a:spcAft>
                <a:spcPts val="0"/>
              </a:spcAft>
              <a:buSzPts val="1200"/>
              <a:buFont typeface="DM Sans"/>
              <a:buChar char="○"/>
              <a:defRPr sz="1200">
                <a:latin typeface="DM Sans"/>
                <a:ea typeface="DM Sans"/>
                <a:cs typeface="DM Sans"/>
                <a:sym typeface="DM Sans"/>
              </a:defRPr>
            </a:lvl2pPr>
            <a:lvl3pPr indent="-304800" lvl="2" marL="1371600">
              <a:spcBef>
                <a:spcPts val="1600"/>
              </a:spcBef>
              <a:spcAft>
                <a:spcPts val="0"/>
              </a:spcAft>
              <a:buSzPts val="1200"/>
              <a:buFont typeface="DM Sans"/>
              <a:buChar char="■"/>
              <a:defRPr sz="1200">
                <a:latin typeface="DM Sans"/>
                <a:ea typeface="DM Sans"/>
                <a:cs typeface="DM Sans"/>
                <a:sym typeface="DM Sans"/>
              </a:defRPr>
            </a:lvl3pPr>
            <a:lvl4pPr indent="-304800" lvl="3" marL="1828800">
              <a:spcBef>
                <a:spcPts val="1600"/>
              </a:spcBef>
              <a:spcAft>
                <a:spcPts val="0"/>
              </a:spcAft>
              <a:buSzPts val="1200"/>
              <a:buFont typeface="DM Sans"/>
              <a:buChar char="●"/>
              <a:defRPr sz="1200">
                <a:latin typeface="DM Sans"/>
                <a:ea typeface="DM Sans"/>
                <a:cs typeface="DM Sans"/>
                <a:sym typeface="DM Sans"/>
              </a:defRPr>
            </a:lvl4pPr>
            <a:lvl5pPr indent="-304800" lvl="4" marL="2286000">
              <a:spcBef>
                <a:spcPts val="1600"/>
              </a:spcBef>
              <a:spcAft>
                <a:spcPts val="0"/>
              </a:spcAft>
              <a:buSzPts val="1200"/>
              <a:buFont typeface="DM Sans"/>
              <a:buChar char="○"/>
              <a:defRPr sz="1200">
                <a:latin typeface="DM Sans"/>
                <a:ea typeface="DM Sans"/>
                <a:cs typeface="DM Sans"/>
                <a:sym typeface="DM Sans"/>
              </a:defRPr>
            </a:lvl5pPr>
            <a:lvl6pPr indent="-304800" lvl="5" marL="2743200">
              <a:spcBef>
                <a:spcPts val="1600"/>
              </a:spcBef>
              <a:spcAft>
                <a:spcPts val="0"/>
              </a:spcAft>
              <a:buSzPts val="1200"/>
              <a:buFont typeface="DM Sans"/>
              <a:buChar char="■"/>
              <a:defRPr sz="1200">
                <a:latin typeface="DM Sans"/>
                <a:ea typeface="DM Sans"/>
                <a:cs typeface="DM Sans"/>
                <a:sym typeface="DM Sans"/>
              </a:defRPr>
            </a:lvl6pPr>
            <a:lvl7pPr indent="-304800" lvl="6" marL="3200400">
              <a:spcBef>
                <a:spcPts val="1600"/>
              </a:spcBef>
              <a:spcAft>
                <a:spcPts val="0"/>
              </a:spcAft>
              <a:buSzPts val="1200"/>
              <a:buFont typeface="DM Sans"/>
              <a:buChar char="●"/>
              <a:defRPr sz="1200">
                <a:latin typeface="DM Sans"/>
                <a:ea typeface="DM Sans"/>
                <a:cs typeface="DM Sans"/>
                <a:sym typeface="DM Sans"/>
              </a:defRPr>
            </a:lvl7pPr>
            <a:lvl8pPr indent="-304800" lvl="7" marL="3657600">
              <a:spcBef>
                <a:spcPts val="1600"/>
              </a:spcBef>
              <a:spcAft>
                <a:spcPts val="0"/>
              </a:spcAft>
              <a:buSzPts val="1200"/>
              <a:buFont typeface="DM Sans"/>
              <a:buChar char="○"/>
              <a:defRPr sz="1200">
                <a:latin typeface="DM Sans"/>
                <a:ea typeface="DM Sans"/>
                <a:cs typeface="DM Sans"/>
                <a:sym typeface="DM Sans"/>
              </a:defRPr>
            </a:lvl8pPr>
            <a:lvl9pPr indent="-304800" lvl="8" marL="411480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39" name="Google Shape;39;p5"/>
          <p:cNvSpPr txBox="1"/>
          <p:nvPr>
            <p:ph idx="3" type="subTitle"/>
          </p:nvPr>
        </p:nvSpPr>
        <p:spPr>
          <a:xfrm>
            <a:off x="3081425" y="2135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 name="Google Shape;40;p5"/>
          <p:cNvSpPr txBox="1"/>
          <p:nvPr/>
        </p:nvSpPr>
        <p:spPr>
          <a:xfrm>
            <a:off x="2631436" y="2089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2</a:t>
            </a:r>
            <a:endParaRPr b="1" sz="3000">
              <a:solidFill>
                <a:schemeClr val="accent5"/>
              </a:solidFill>
              <a:latin typeface="DM Sans"/>
              <a:ea typeface="DM Sans"/>
              <a:cs typeface="DM Sans"/>
              <a:sym typeface="DM Sans"/>
            </a:endParaRPr>
          </a:p>
        </p:txBody>
      </p:sp>
      <p:sp>
        <p:nvSpPr>
          <p:cNvPr id="41" name="Google Shape;41;p5"/>
          <p:cNvSpPr txBox="1"/>
          <p:nvPr>
            <p:ph idx="4" type="body"/>
          </p:nvPr>
        </p:nvSpPr>
        <p:spPr>
          <a:xfrm>
            <a:off x="3081425" y="2382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42" name="Google Shape;42;p5"/>
          <p:cNvSpPr txBox="1"/>
          <p:nvPr>
            <p:ph idx="5" type="subTitle"/>
          </p:nvPr>
        </p:nvSpPr>
        <p:spPr>
          <a:xfrm>
            <a:off x="3081425" y="2897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 name="Google Shape;43;p5"/>
          <p:cNvSpPr txBox="1"/>
          <p:nvPr/>
        </p:nvSpPr>
        <p:spPr>
          <a:xfrm>
            <a:off x="2631436" y="2851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3</a:t>
            </a:r>
            <a:endParaRPr b="1" sz="3000">
              <a:solidFill>
                <a:schemeClr val="accent5"/>
              </a:solidFill>
              <a:latin typeface="DM Sans"/>
              <a:ea typeface="DM Sans"/>
              <a:cs typeface="DM Sans"/>
              <a:sym typeface="DM Sans"/>
            </a:endParaRPr>
          </a:p>
        </p:txBody>
      </p:sp>
      <p:sp>
        <p:nvSpPr>
          <p:cNvPr id="44" name="Google Shape;44;p5"/>
          <p:cNvSpPr txBox="1"/>
          <p:nvPr>
            <p:ph idx="6" type="body"/>
          </p:nvPr>
        </p:nvSpPr>
        <p:spPr>
          <a:xfrm>
            <a:off x="3081425" y="3144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45" name="Google Shape;45;p5"/>
          <p:cNvSpPr txBox="1"/>
          <p:nvPr>
            <p:ph idx="7" type="subTitle"/>
          </p:nvPr>
        </p:nvSpPr>
        <p:spPr>
          <a:xfrm>
            <a:off x="3081425" y="3659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a:buNone/>
              <a:defRPr b="1" sz="1600">
                <a:latin typeface="DM Sans"/>
                <a:ea typeface="DM Sans"/>
                <a:cs typeface="DM Sans"/>
                <a:sym typeface="DM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 name="Google Shape;46;p5"/>
          <p:cNvSpPr txBox="1"/>
          <p:nvPr/>
        </p:nvSpPr>
        <p:spPr>
          <a:xfrm>
            <a:off x="2631436" y="3613287"/>
            <a:ext cx="450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DM Sans"/>
                <a:ea typeface="DM Sans"/>
                <a:cs typeface="DM Sans"/>
                <a:sym typeface="DM Sans"/>
              </a:rPr>
              <a:t>4</a:t>
            </a:r>
            <a:endParaRPr b="1" sz="3000">
              <a:solidFill>
                <a:schemeClr val="accent5"/>
              </a:solidFill>
              <a:latin typeface="DM Sans"/>
              <a:ea typeface="DM Sans"/>
              <a:cs typeface="DM Sans"/>
              <a:sym typeface="DM Sans"/>
            </a:endParaRPr>
          </a:p>
        </p:txBody>
      </p:sp>
      <p:sp>
        <p:nvSpPr>
          <p:cNvPr id="47" name="Google Shape;47;p5"/>
          <p:cNvSpPr txBox="1"/>
          <p:nvPr>
            <p:ph idx="8" type="body"/>
          </p:nvPr>
        </p:nvSpPr>
        <p:spPr>
          <a:xfrm>
            <a:off x="3081425" y="3906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p:cSld name="SECTION_HEADER_1">
    <p:spTree>
      <p:nvGrpSpPr>
        <p:cNvPr id="48" name="Shape 48"/>
        <p:cNvGrpSpPr/>
        <p:nvPr/>
      </p:nvGrpSpPr>
      <p:grpSpPr>
        <a:xfrm>
          <a:off x="0" y="0"/>
          <a:ext cx="0" cy="0"/>
          <a:chOff x="0" y="0"/>
          <a:chExt cx="0" cy="0"/>
        </a:xfrm>
      </p:grpSpPr>
      <p:sp>
        <p:nvSpPr>
          <p:cNvPr id="49" name="Google Shape;49;p6"/>
          <p:cNvSpPr txBox="1"/>
          <p:nvPr>
            <p:ph type="title"/>
          </p:nvPr>
        </p:nvSpPr>
        <p:spPr>
          <a:xfrm>
            <a:off x="2702875" y="656745"/>
            <a:ext cx="5854800" cy="515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50" name="Google Shape;50;p6"/>
          <p:cNvSpPr txBox="1"/>
          <p:nvPr>
            <p:ph idx="1" type="subTitle"/>
          </p:nvPr>
        </p:nvSpPr>
        <p:spPr>
          <a:xfrm>
            <a:off x="2700425" y="1373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1" name="Google Shape;51;p6"/>
          <p:cNvSpPr txBox="1"/>
          <p:nvPr>
            <p:ph idx="2" type="body"/>
          </p:nvPr>
        </p:nvSpPr>
        <p:spPr>
          <a:xfrm>
            <a:off x="2700425" y="1620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2" name="Google Shape;52;p6"/>
          <p:cNvSpPr txBox="1"/>
          <p:nvPr>
            <p:ph idx="3" type="subTitle"/>
          </p:nvPr>
        </p:nvSpPr>
        <p:spPr>
          <a:xfrm>
            <a:off x="2700425" y="2135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3" name="Google Shape;53;p6"/>
          <p:cNvSpPr txBox="1"/>
          <p:nvPr>
            <p:ph idx="4" type="body"/>
          </p:nvPr>
        </p:nvSpPr>
        <p:spPr>
          <a:xfrm>
            <a:off x="2700425" y="2382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4" name="Google Shape;54;p6"/>
          <p:cNvSpPr txBox="1"/>
          <p:nvPr>
            <p:ph idx="5" type="subTitle"/>
          </p:nvPr>
        </p:nvSpPr>
        <p:spPr>
          <a:xfrm>
            <a:off x="2700425" y="2897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5" name="Google Shape;55;p6"/>
          <p:cNvSpPr txBox="1"/>
          <p:nvPr>
            <p:ph idx="6" type="body"/>
          </p:nvPr>
        </p:nvSpPr>
        <p:spPr>
          <a:xfrm>
            <a:off x="2700425" y="3144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
        <p:nvSpPr>
          <p:cNvPr id="56" name="Google Shape;56;p6"/>
          <p:cNvSpPr txBox="1"/>
          <p:nvPr>
            <p:ph idx="7" type="subTitle"/>
          </p:nvPr>
        </p:nvSpPr>
        <p:spPr>
          <a:xfrm>
            <a:off x="2700425" y="3659925"/>
            <a:ext cx="3806700" cy="34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DM Sans"/>
              <a:buNone/>
              <a:defRPr b="1" sz="1600">
                <a:solidFill>
                  <a:schemeClr val="accent5"/>
                </a:solidFill>
                <a:latin typeface="DM Sans"/>
                <a:ea typeface="DM Sans"/>
                <a:cs typeface="DM Sans"/>
                <a:sym typeface="DM Sans"/>
              </a:defRPr>
            </a:lvl1pPr>
            <a:lvl2pPr lvl="1" rtl="0">
              <a:spcBef>
                <a:spcPts val="160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57" name="Google Shape;57;p6"/>
          <p:cNvSpPr txBox="1"/>
          <p:nvPr>
            <p:ph idx="8" type="body"/>
          </p:nvPr>
        </p:nvSpPr>
        <p:spPr>
          <a:xfrm>
            <a:off x="2700425" y="3906075"/>
            <a:ext cx="3727500" cy="25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DM Sans"/>
              <a:buChar char="●"/>
              <a:defRPr sz="1200">
                <a:latin typeface="DM Sans"/>
                <a:ea typeface="DM Sans"/>
                <a:cs typeface="DM Sans"/>
                <a:sym typeface="DM Sans"/>
              </a:defRPr>
            </a:lvl1pPr>
            <a:lvl2pPr indent="-304800" lvl="1" marL="914400" rtl="0">
              <a:spcBef>
                <a:spcPts val="1600"/>
              </a:spcBef>
              <a:spcAft>
                <a:spcPts val="0"/>
              </a:spcAft>
              <a:buSzPts val="1200"/>
              <a:buFont typeface="DM Sans"/>
              <a:buChar char="○"/>
              <a:defRPr sz="1200">
                <a:latin typeface="DM Sans"/>
                <a:ea typeface="DM Sans"/>
                <a:cs typeface="DM Sans"/>
                <a:sym typeface="DM Sans"/>
              </a:defRPr>
            </a:lvl2pPr>
            <a:lvl3pPr indent="-304800" lvl="2" marL="1371600" rtl="0">
              <a:spcBef>
                <a:spcPts val="1600"/>
              </a:spcBef>
              <a:spcAft>
                <a:spcPts val="0"/>
              </a:spcAft>
              <a:buSzPts val="1200"/>
              <a:buFont typeface="DM Sans"/>
              <a:buChar char="■"/>
              <a:defRPr sz="1200">
                <a:latin typeface="DM Sans"/>
                <a:ea typeface="DM Sans"/>
                <a:cs typeface="DM Sans"/>
                <a:sym typeface="DM Sans"/>
              </a:defRPr>
            </a:lvl3pPr>
            <a:lvl4pPr indent="-304800" lvl="3" marL="1828800" rtl="0">
              <a:spcBef>
                <a:spcPts val="1600"/>
              </a:spcBef>
              <a:spcAft>
                <a:spcPts val="0"/>
              </a:spcAft>
              <a:buSzPts val="1200"/>
              <a:buFont typeface="DM Sans"/>
              <a:buChar char="●"/>
              <a:defRPr sz="1200">
                <a:latin typeface="DM Sans"/>
                <a:ea typeface="DM Sans"/>
                <a:cs typeface="DM Sans"/>
                <a:sym typeface="DM Sans"/>
              </a:defRPr>
            </a:lvl4pPr>
            <a:lvl5pPr indent="-304800" lvl="4" marL="2286000" rtl="0">
              <a:spcBef>
                <a:spcPts val="1600"/>
              </a:spcBef>
              <a:spcAft>
                <a:spcPts val="0"/>
              </a:spcAft>
              <a:buSzPts val="1200"/>
              <a:buFont typeface="DM Sans"/>
              <a:buChar char="○"/>
              <a:defRPr sz="1200">
                <a:latin typeface="DM Sans"/>
                <a:ea typeface="DM Sans"/>
                <a:cs typeface="DM Sans"/>
                <a:sym typeface="DM Sans"/>
              </a:defRPr>
            </a:lvl5pPr>
            <a:lvl6pPr indent="-304800" lvl="5" marL="2743200" rtl="0">
              <a:spcBef>
                <a:spcPts val="1600"/>
              </a:spcBef>
              <a:spcAft>
                <a:spcPts val="0"/>
              </a:spcAft>
              <a:buSzPts val="1200"/>
              <a:buFont typeface="DM Sans"/>
              <a:buChar char="■"/>
              <a:defRPr sz="1200">
                <a:latin typeface="DM Sans"/>
                <a:ea typeface="DM Sans"/>
                <a:cs typeface="DM Sans"/>
                <a:sym typeface="DM Sans"/>
              </a:defRPr>
            </a:lvl6pPr>
            <a:lvl7pPr indent="-304800" lvl="6" marL="3200400" rtl="0">
              <a:spcBef>
                <a:spcPts val="1600"/>
              </a:spcBef>
              <a:spcAft>
                <a:spcPts val="0"/>
              </a:spcAft>
              <a:buSzPts val="1200"/>
              <a:buFont typeface="DM Sans"/>
              <a:buChar char="●"/>
              <a:defRPr sz="1200">
                <a:latin typeface="DM Sans"/>
                <a:ea typeface="DM Sans"/>
                <a:cs typeface="DM Sans"/>
                <a:sym typeface="DM Sans"/>
              </a:defRPr>
            </a:lvl7pPr>
            <a:lvl8pPr indent="-304800" lvl="7" marL="3657600" rtl="0">
              <a:spcBef>
                <a:spcPts val="1600"/>
              </a:spcBef>
              <a:spcAft>
                <a:spcPts val="0"/>
              </a:spcAft>
              <a:buSzPts val="1200"/>
              <a:buFont typeface="DM Sans"/>
              <a:buChar char="○"/>
              <a:defRPr sz="1200">
                <a:latin typeface="DM Sans"/>
                <a:ea typeface="DM Sans"/>
                <a:cs typeface="DM Sans"/>
                <a:sym typeface="DM Sans"/>
              </a:defRPr>
            </a:lvl8pPr>
            <a:lvl9pPr indent="-304800" lvl="8" marL="4114800" rtl="0">
              <a:spcBef>
                <a:spcPts val="1600"/>
              </a:spcBef>
              <a:spcAft>
                <a:spcPts val="1600"/>
              </a:spcAft>
              <a:buSzPts val="1200"/>
              <a:buFont typeface="DM Sans"/>
              <a:buChar char="■"/>
              <a:defRPr sz="1200">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I">
  <p:cSld name="BLANK_1">
    <p:spTree>
      <p:nvGrpSpPr>
        <p:cNvPr id="59" name="Shape 59"/>
        <p:cNvGrpSpPr/>
        <p:nvPr/>
      </p:nvGrpSpPr>
      <p:grpSpPr>
        <a:xfrm>
          <a:off x="0" y="0"/>
          <a:ext cx="0" cy="0"/>
          <a:chOff x="0" y="0"/>
          <a:chExt cx="0" cy="0"/>
        </a:xfrm>
      </p:grpSpPr>
      <p:sp>
        <p:nvSpPr>
          <p:cNvPr id="60" name="Google Shape;60;p8"/>
          <p:cNvSpPr/>
          <p:nvPr/>
        </p:nvSpPr>
        <p:spPr>
          <a:xfrm>
            <a:off x="144875" y="4254425"/>
            <a:ext cx="8838300" cy="79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CUSTOM">
    <p:spTree>
      <p:nvGrpSpPr>
        <p:cNvPr id="61" name="Shape 61"/>
        <p:cNvGrpSpPr/>
        <p:nvPr/>
      </p:nvGrpSpPr>
      <p:grpSpPr>
        <a:xfrm>
          <a:off x="0" y="0"/>
          <a:ext cx="0" cy="0"/>
          <a:chOff x="0" y="0"/>
          <a:chExt cx="0" cy="0"/>
        </a:xfrm>
      </p:grpSpPr>
      <p:sp>
        <p:nvSpPr>
          <p:cNvPr id="62" name="Google Shape;62;p9"/>
          <p:cNvSpPr txBox="1"/>
          <p:nvPr>
            <p:ph idx="1" type="body"/>
          </p:nvPr>
        </p:nvSpPr>
        <p:spPr>
          <a:xfrm>
            <a:off x="311700" y="915150"/>
            <a:ext cx="8368500" cy="33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Roboto Mono"/>
              <a:buChar char="●"/>
              <a:defRPr sz="1200">
                <a:latin typeface="Roboto Mono"/>
                <a:ea typeface="Roboto Mono"/>
                <a:cs typeface="Roboto Mono"/>
                <a:sym typeface="Roboto Mono"/>
              </a:defRPr>
            </a:lvl1pPr>
            <a:lvl2pPr indent="-304800" lvl="1" marL="914400">
              <a:spcBef>
                <a:spcPts val="1600"/>
              </a:spcBef>
              <a:spcAft>
                <a:spcPts val="0"/>
              </a:spcAft>
              <a:buSzPts val="1200"/>
              <a:buFont typeface="Roboto Mono"/>
              <a:buChar char="○"/>
              <a:defRPr sz="1200">
                <a:latin typeface="Roboto Mono"/>
                <a:ea typeface="Roboto Mono"/>
                <a:cs typeface="Roboto Mono"/>
                <a:sym typeface="Roboto Mono"/>
              </a:defRPr>
            </a:lvl2pPr>
            <a:lvl3pPr indent="-304800" lvl="2" marL="1371600">
              <a:spcBef>
                <a:spcPts val="1600"/>
              </a:spcBef>
              <a:spcAft>
                <a:spcPts val="0"/>
              </a:spcAft>
              <a:buSzPts val="1200"/>
              <a:buFont typeface="Roboto Mono"/>
              <a:buChar char="■"/>
              <a:defRPr sz="1200">
                <a:latin typeface="Roboto Mono"/>
                <a:ea typeface="Roboto Mono"/>
                <a:cs typeface="Roboto Mono"/>
                <a:sym typeface="Roboto Mono"/>
              </a:defRPr>
            </a:lvl3pPr>
            <a:lvl4pPr indent="-304800" lvl="3" marL="1828800">
              <a:spcBef>
                <a:spcPts val="1600"/>
              </a:spcBef>
              <a:spcAft>
                <a:spcPts val="0"/>
              </a:spcAft>
              <a:buSzPts val="1200"/>
              <a:buFont typeface="Roboto Mono"/>
              <a:buChar char="●"/>
              <a:defRPr sz="1200">
                <a:latin typeface="Roboto Mono"/>
                <a:ea typeface="Roboto Mono"/>
                <a:cs typeface="Roboto Mono"/>
                <a:sym typeface="Roboto Mono"/>
              </a:defRPr>
            </a:lvl4pPr>
            <a:lvl5pPr indent="-304800" lvl="4" marL="2286000">
              <a:spcBef>
                <a:spcPts val="1600"/>
              </a:spcBef>
              <a:spcAft>
                <a:spcPts val="0"/>
              </a:spcAft>
              <a:buSzPts val="1200"/>
              <a:buFont typeface="Roboto Mono"/>
              <a:buChar char="○"/>
              <a:defRPr sz="1200">
                <a:latin typeface="Roboto Mono"/>
                <a:ea typeface="Roboto Mono"/>
                <a:cs typeface="Roboto Mono"/>
                <a:sym typeface="Roboto Mono"/>
              </a:defRPr>
            </a:lvl5pPr>
            <a:lvl6pPr indent="-304800" lvl="5" marL="2743200">
              <a:spcBef>
                <a:spcPts val="1600"/>
              </a:spcBef>
              <a:spcAft>
                <a:spcPts val="0"/>
              </a:spcAft>
              <a:buSzPts val="1200"/>
              <a:buFont typeface="Roboto Mono"/>
              <a:buChar char="■"/>
              <a:defRPr sz="1200">
                <a:latin typeface="Roboto Mono"/>
                <a:ea typeface="Roboto Mono"/>
                <a:cs typeface="Roboto Mono"/>
                <a:sym typeface="Roboto Mono"/>
              </a:defRPr>
            </a:lvl6pPr>
            <a:lvl7pPr indent="-304800" lvl="6" marL="3200400">
              <a:spcBef>
                <a:spcPts val="1600"/>
              </a:spcBef>
              <a:spcAft>
                <a:spcPts val="0"/>
              </a:spcAft>
              <a:buSzPts val="1200"/>
              <a:buFont typeface="Roboto Mono"/>
              <a:buChar char="●"/>
              <a:defRPr sz="1200">
                <a:latin typeface="Roboto Mono"/>
                <a:ea typeface="Roboto Mono"/>
                <a:cs typeface="Roboto Mono"/>
                <a:sym typeface="Roboto Mono"/>
              </a:defRPr>
            </a:lvl7pPr>
            <a:lvl8pPr indent="-304800" lvl="7" marL="3657600">
              <a:spcBef>
                <a:spcPts val="1600"/>
              </a:spcBef>
              <a:spcAft>
                <a:spcPts val="0"/>
              </a:spcAft>
              <a:buSzPts val="1200"/>
              <a:buFont typeface="Roboto Mono"/>
              <a:buChar char="○"/>
              <a:defRPr sz="1200">
                <a:latin typeface="Roboto Mono"/>
                <a:ea typeface="Roboto Mono"/>
                <a:cs typeface="Roboto Mono"/>
                <a:sym typeface="Roboto Mono"/>
              </a:defRPr>
            </a:lvl8pPr>
            <a:lvl9pPr indent="-304800" lvl="8" marL="4114800">
              <a:spcBef>
                <a:spcPts val="1600"/>
              </a:spcBef>
              <a:spcAft>
                <a:spcPts val="1600"/>
              </a:spcAft>
              <a:buSzPts val="1200"/>
              <a:buFont typeface="Roboto Mono"/>
              <a:buChar char="■"/>
              <a:defRPr sz="1200">
                <a:latin typeface="Roboto Mono"/>
                <a:ea typeface="Roboto Mono"/>
                <a:cs typeface="Roboto Mono"/>
                <a:sym typeface="Roboto Mono"/>
              </a:defRPr>
            </a:lvl9pPr>
          </a:lstStyle>
          <a:p/>
        </p:txBody>
      </p:sp>
      <p:sp>
        <p:nvSpPr>
          <p:cNvPr id="63" name="Google Shape;63;p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b="1"/>
            </a:lvl1pPr>
            <a:lvl2pPr lvl="1">
              <a:spcBef>
                <a:spcPts val="0"/>
              </a:spcBef>
              <a:spcAft>
                <a:spcPts val="0"/>
              </a:spcAft>
              <a:buNone/>
              <a:defRPr>
                <a:latin typeface="Roboto"/>
                <a:ea typeface="Roboto"/>
                <a:cs typeface="Roboto"/>
                <a:sym typeface="Roboto"/>
              </a:defRPr>
            </a:lvl2pPr>
            <a:lvl3pPr lvl="2">
              <a:spcBef>
                <a:spcPts val="0"/>
              </a:spcBef>
              <a:spcAft>
                <a:spcPts val="0"/>
              </a:spcAft>
              <a:buNone/>
              <a:defRPr>
                <a:latin typeface="Roboto"/>
                <a:ea typeface="Roboto"/>
                <a:cs typeface="Roboto"/>
                <a:sym typeface="Roboto"/>
              </a:defRPr>
            </a:lvl3pPr>
            <a:lvl4pPr lvl="3">
              <a:spcBef>
                <a:spcPts val="0"/>
              </a:spcBef>
              <a:spcAft>
                <a:spcPts val="0"/>
              </a:spcAft>
              <a:buNone/>
              <a:defRPr>
                <a:latin typeface="Roboto"/>
                <a:ea typeface="Roboto"/>
                <a:cs typeface="Roboto"/>
                <a:sym typeface="Roboto"/>
              </a:defRPr>
            </a:lvl4pPr>
            <a:lvl5pPr lvl="4">
              <a:spcBef>
                <a:spcPts val="0"/>
              </a:spcBef>
              <a:spcAft>
                <a:spcPts val="0"/>
              </a:spcAft>
              <a:buNone/>
              <a:defRPr>
                <a:latin typeface="Roboto"/>
                <a:ea typeface="Roboto"/>
                <a:cs typeface="Roboto"/>
                <a:sym typeface="Roboto"/>
              </a:defRPr>
            </a:lvl5pPr>
            <a:lvl6pPr lvl="5">
              <a:spcBef>
                <a:spcPts val="0"/>
              </a:spcBef>
              <a:spcAft>
                <a:spcPts val="0"/>
              </a:spcAft>
              <a:buNone/>
              <a:defRPr>
                <a:latin typeface="Roboto"/>
                <a:ea typeface="Roboto"/>
                <a:cs typeface="Roboto"/>
                <a:sym typeface="Roboto"/>
              </a:defRPr>
            </a:lvl6pPr>
            <a:lvl7pPr lvl="6">
              <a:spcBef>
                <a:spcPts val="0"/>
              </a:spcBef>
              <a:spcAft>
                <a:spcPts val="0"/>
              </a:spcAft>
              <a:buNone/>
              <a:defRPr>
                <a:latin typeface="Roboto"/>
                <a:ea typeface="Roboto"/>
                <a:cs typeface="Roboto"/>
                <a:sym typeface="Roboto"/>
              </a:defRPr>
            </a:lvl7pPr>
            <a:lvl8pPr lvl="7">
              <a:spcBef>
                <a:spcPts val="0"/>
              </a:spcBef>
              <a:spcAft>
                <a:spcPts val="0"/>
              </a:spcAft>
              <a:buNone/>
              <a:defRPr>
                <a:latin typeface="Roboto"/>
                <a:ea typeface="Roboto"/>
                <a:cs typeface="Roboto"/>
                <a:sym typeface="Roboto"/>
              </a:defRPr>
            </a:lvl8pPr>
            <a:lvl9pPr lvl="8">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with callout">
  <p:cSld name="CUSTOM_3">
    <p:spTree>
      <p:nvGrpSpPr>
        <p:cNvPr id="64" name="Shape 64"/>
        <p:cNvGrpSpPr/>
        <p:nvPr/>
      </p:nvGrpSpPr>
      <p:grpSpPr>
        <a:xfrm>
          <a:off x="0" y="0"/>
          <a:ext cx="0" cy="0"/>
          <a:chOff x="0" y="0"/>
          <a:chExt cx="0" cy="0"/>
        </a:xfrm>
      </p:grpSpPr>
      <p:sp>
        <p:nvSpPr>
          <p:cNvPr id="65" name="Google Shape;65;p10"/>
          <p:cNvSpPr txBox="1"/>
          <p:nvPr>
            <p:ph idx="1" type="body"/>
          </p:nvPr>
        </p:nvSpPr>
        <p:spPr>
          <a:xfrm>
            <a:off x="311700" y="915150"/>
            <a:ext cx="5628600" cy="331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Mono"/>
              <a:buChar char="●"/>
              <a:defRPr sz="1200">
                <a:latin typeface="Roboto Mono"/>
                <a:ea typeface="Roboto Mono"/>
                <a:cs typeface="Roboto Mono"/>
                <a:sym typeface="Roboto Mono"/>
              </a:defRPr>
            </a:lvl1pPr>
            <a:lvl2pPr indent="-304800" lvl="1" marL="914400" rtl="0">
              <a:spcBef>
                <a:spcPts val="1600"/>
              </a:spcBef>
              <a:spcAft>
                <a:spcPts val="0"/>
              </a:spcAft>
              <a:buSzPts val="1200"/>
              <a:buFont typeface="Roboto Mono"/>
              <a:buChar char="○"/>
              <a:defRPr sz="1200">
                <a:latin typeface="Roboto Mono"/>
                <a:ea typeface="Roboto Mono"/>
                <a:cs typeface="Roboto Mono"/>
                <a:sym typeface="Roboto Mono"/>
              </a:defRPr>
            </a:lvl2pPr>
            <a:lvl3pPr indent="-304800" lvl="2" marL="1371600" rtl="0">
              <a:spcBef>
                <a:spcPts val="1600"/>
              </a:spcBef>
              <a:spcAft>
                <a:spcPts val="0"/>
              </a:spcAft>
              <a:buSzPts val="1200"/>
              <a:buFont typeface="Roboto Mono"/>
              <a:buChar char="■"/>
              <a:defRPr sz="1200">
                <a:latin typeface="Roboto Mono"/>
                <a:ea typeface="Roboto Mono"/>
                <a:cs typeface="Roboto Mono"/>
                <a:sym typeface="Roboto Mono"/>
              </a:defRPr>
            </a:lvl3pPr>
            <a:lvl4pPr indent="-304800" lvl="3" marL="1828800" rtl="0">
              <a:spcBef>
                <a:spcPts val="1600"/>
              </a:spcBef>
              <a:spcAft>
                <a:spcPts val="0"/>
              </a:spcAft>
              <a:buSzPts val="1200"/>
              <a:buFont typeface="Roboto Mono"/>
              <a:buChar char="●"/>
              <a:defRPr sz="1200">
                <a:latin typeface="Roboto Mono"/>
                <a:ea typeface="Roboto Mono"/>
                <a:cs typeface="Roboto Mono"/>
                <a:sym typeface="Roboto Mono"/>
              </a:defRPr>
            </a:lvl4pPr>
            <a:lvl5pPr indent="-304800" lvl="4" marL="2286000" rtl="0">
              <a:spcBef>
                <a:spcPts val="1600"/>
              </a:spcBef>
              <a:spcAft>
                <a:spcPts val="0"/>
              </a:spcAft>
              <a:buSzPts val="1200"/>
              <a:buFont typeface="Roboto Mono"/>
              <a:buChar char="○"/>
              <a:defRPr sz="1200">
                <a:latin typeface="Roboto Mono"/>
                <a:ea typeface="Roboto Mono"/>
                <a:cs typeface="Roboto Mono"/>
                <a:sym typeface="Roboto Mono"/>
              </a:defRPr>
            </a:lvl5pPr>
            <a:lvl6pPr indent="-304800" lvl="5" marL="2743200" rtl="0">
              <a:spcBef>
                <a:spcPts val="1600"/>
              </a:spcBef>
              <a:spcAft>
                <a:spcPts val="0"/>
              </a:spcAft>
              <a:buSzPts val="1200"/>
              <a:buFont typeface="Roboto Mono"/>
              <a:buChar char="■"/>
              <a:defRPr sz="1200">
                <a:latin typeface="Roboto Mono"/>
                <a:ea typeface="Roboto Mono"/>
                <a:cs typeface="Roboto Mono"/>
                <a:sym typeface="Roboto Mono"/>
              </a:defRPr>
            </a:lvl6pPr>
            <a:lvl7pPr indent="-304800" lvl="6" marL="3200400" rtl="0">
              <a:spcBef>
                <a:spcPts val="1600"/>
              </a:spcBef>
              <a:spcAft>
                <a:spcPts val="0"/>
              </a:spcAft>
              <a:buSzPts val="1200"/>
              <a:buFont typeface="Roboto Mono"/>
              <a:buChar char="●"/>
              <a:defRPr sz="1200">
                <a:latin typeface="Roboto Mono"/>
                <a:ea typeface="Roboto Mono"/>
                <a:cs typeface="Roboto Mono"/>
                <a:sym typeface="Roboto Mono"/>
              </a:defRPr>
            </a:lvl7pPr>
            <a:lvl8pPr indent="-304800" lvl="7" marL="3657600" rtl="0">
              <a:spcBef>
                <a:spcPts val="1600"/>
              </a:spcBef>
              <a:spcAft>
                <a:spcPts val="0"/>
              </a:spcAft>
              <a:buSzPts val="1200"/>
              <a:buFont typeface="Roboto Mono"/>
              <a:buChar char="○"/>
              <a:defRPr sz="1200">
                <a:latin typeface="Roboto Mono"/>
                <a:ea typeface="Roboto Mono"/>
                <a:cs typeface="Roboto Mono"/>
                <a:sym typeface="Roboto Mono"/>
              </a:defRPr>
            </a:lvl8pPr>
            <a:lvl9pPr indent="-304800" lvl="8" marL="4114800" rtl="0">
              <a:spcBef>
                <a:spcPts val="1600"/>
              </a:spcBef>
              <a:spcAft>
                <a:spcPts val="1600"/>
              </a:spcAft>
              <a:buSzPts val="1200"/>
              <a:buFont typeface="Roboto Mono"/>
              <a:buChar char="■"/>
              <a:defRPr sz="1200">
                <a:latin typeface="Roboto Mono"/>
                <a:ea typeface="Roboto Mono"/>
                <a:cs typeface="Roboto Mono"/>
                <a:sym typeface="Roboto Mono"/>
              </a:defRPr>
            </a:lvl9pPr>
          </a:lstStyle>
          <a:p/>
        </p:txBody>
      </p:sp>
      <p:sp>
        <p:nvSpPr>
          <p:cNvPr id="66" name="Google Shape;66;p1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7" name="Google Shape;67;p10"/>
          <p:cNvSpPr/>
          <p:nvPr/>
        </p:nvSpPr>
        <p:spPr>
          <a:xfrm>
            <a:off x="6025275" y="956800"/>
            <a:ext cx="2734200" cy="2186400"/>
          </a:xfrm>
          <a:prstGeom prst="roundRect">
            <a:avLst>
              <a:gd fmla="val 3148"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2" type="subTitle"/>
          </p:nvPr>
        </p:nvSpPr>
        <p:spPr>
          <a:xfrm>
            <a:off x="6253525" y="1198925"/>
            <a:ext cx="2309700" cy="17307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Roboto Mono"/>
              <a:buNone/>
              <a:defRPr b="1" sz="1400">
                <a:latin typeface="Roboto Mono"/>
                <a:ea typeface="Roboto Mono"/>
                <a:cs typeface="Roboto Mono"/>
                <a:sym typeface="Roboto Mon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777253" y="91225"/>
            <a:ext cx="324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DM Sans"/>
              <a:buNone/>
              <a:defRPr b="1" sz="2800">
                <a:solidFill>
                  <a:srgbClr val="FFFFFF"/>
                </a:solidFill>
                <a:latin typeface="DM Sans"/>
                <a:ea typeface="DM Sans"/>
                <a:cs typeface="DM Sans"/>
                <a:sym typeface="DM Sans"/>
              </a:defRPr>
            </a:lvl1pPr>
            <a:lvl2pPr lvl="1">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2pPr>
            <a:lvl3pPr lvl="2">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3pPr>
            <a:lvl4pPr lvl="3">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4pPr>
            <a:lvl5pPr lvl="4">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5pPr>
            <a:lvl6pPr lvl="5">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6pPr>
            <a:lvl7pPr lvl="6">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7pPr>
            <a:lvl8pPr lvl="7">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8pPr>
            <a:lvl9pPr lvl="8">
              <a:spcBef>
                <a:spcPts val="0"/>
              </a:spcBef>
              <a:spcAft>
                <a:spcPts val="0"/>
              </a:spcAft>
              <a:buClr>
                <a:srgbClr val="434343"/>
              </a:buClr>
              <a:buSzPts val="2800"/>
              <a:buFont typeface="Roboto"/>
              <a:buNone/>
              <a:defRPr sz="2800">
                <a:solidFill>
                  <a:srgbClr val="434343"/>
                </a:solidFill>
                <a:latin typeface="Roboto"/>
                <a:ea typeface="Roboto"/>
                <a:cs typeface="Roboto"/>
                <a:sym typeface="Roboto"/>
              </a:defRPr>
            </a:lvl9pPr>
          </a:lstStyle>
          <a:p/>
        </p:txBody>
      </p:sp>
      <p:sp>
        <p:nvSpPr>
          <p:cNvPr id="8" name="Google Shape;8;p1"/>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DM Sans"/>
              <a:buChar char="●"/>
              <a:defRPr sz="1800">
                <a:solidFill>
                  <a:srgbClr val="FFFFFF"/>
                </a:solidFill>
                <a:latin typeface="DM Sans"/>
                <a:ea typeface="DM Sans"/>
                <a:cs typeface="DM Sans"/>
                <a:sym typeface="DM Sans"/>
              </a:defRPr>
            </a:lvl1pPr>
            <a:lvl2pPr indent="-317500" lvl="1" marL="9144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2pPr>
            <a:lvl3pPr indent="-317500" lvl="2" marL="13716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3pPr>
            <a:lvl4pPr indent="-317500" lvl="3" marL="18288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4pPr>
            <a:lvl5pPr indent="-317500" lvl="4" marL="22860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5pPr>
            <a:lvl6pPr indent="-317500" lvl="5" marL="27432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6pPr>
            <a:lvl7pPr indent="-317500" lvl="6" marL="32004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7pPr>
            <a:lvl8pPr indent="-317500" lvl="7" marL="3657600">
              <a:lnSpc>
                <a:spcPct val="115000"/>
              </a:lnSpc>
              <a:spcBef>
                <a:spcPts val="1600"/>
              </a:spcBef>
              <a:spcAft>
                <a:spcPts val="0"/>
              </a:spcAft>
              <a:buClr>
                <a:srgbClr val="FFFFFF"/>
              </a:buClr>
              <a:buSzPts val="1400"/>
              <a:buFont typeface="DM Sans"/>
              <a:buChar char="○"/>
              <a:defRPr>
                <a:solidFill>
                  <a:srgbClr val="FFFFFF"/>
                </a:solidFill>
                <a:latin typeface="DM Sans"/>
                <a:ea typeface="DM Sans"/>
                <a:cs typeface="DM Sans"/>
                <a:sym typeface="DM Sans"/>
              </a:defRPr>
            </a:lvl8pPr>
            <a:lvl9pPr indent="-317500" lvl="8" marL="4114800">
              <a:lnSpc>
                <a:spcPct val="115000"/>
              </a:lnSpc>
              <a:spcBef>
                <a:spcPts val="1600"/>
              </a:spcBef>
              <a:spcAft>
                <a:spcPts val="1600"/>
              </a:spcAft>
              <a:buClr>
                <a:srgbClr val="FFFFFF"/>
              </a:buClr>
              <a:buSzPts val="1400"/>
              <a:buFont typeface="DM Sans"/>
              <a:buChar char="■"/>
              <a:defRPr>
                <a:solidFill>
                  <a:srgbClr val="FFFFFF"/>
                </a:solidFill>
                <a:latin typeface="DM Sans"/>
                <a:ea typeface="DM Sans"/>
                <a:cs typeface="DM Sans"/>
                <a:sym typeface="DM Sans"/>
              </a:defRPr>
            </a:lvl9pPr>
          </a:lstStyle>
          <a:p/>
        </p:txBody>
      </p:sp>
      <p:pic>
        <p:nvPicPr>
          <p:cNvPr id="9" name="Google Shape;9;p1"/>
          <p:cNvPicPr preferRelativeResize="0"/>
          <p:nvPr/>
        </p:nvPicPr>
        <p:blipFill>
          <a:blip r:embed="rId1">
            <a:alphaModFix/>
          </a:blip>
          <a:stretch>
            <a:fillRect/>
          </a:stretch>
        </p:blipFill>
        <p:spPr>
          <a:xfrm>
            <a:off x="7166525" y="4384475"/>
            <a:ext cx="612650" cy="612650"/>
          </a:xfrm>
          <a:prstGeom prst="rect">
            <a:avLst/>
          </a:prstGeom>
          <a:noFill/>
          <a:ln>
            <a:noFill/>
          </a:ln>
        </p:spPr>
      </p:pic>
      <p:sp>
        <p:nvSpPr>
          <p:cNvPr id="10" name="Google Shape;10;p1"/>
          <p:cNvSpPr txBox="1"/>
          <p:nvPr/>
        </p:nvSpPr>
        <p:spPr>
          <a:xfrm>
            <a:off x="7356019" y="4343400"/>
            <a:ext cx="1445400" cy="6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FFFFF"/>
                </a:solidFill>
                <a:latin typeface="DM Sans"/>
                <a:ea typeface="DM Sans"/>
                <a:cs typeface="DM Sans"/>
                <a:sym typeface="DM Sans"/>
              </a:rPr>
              <a:t>ACM </a:t>
            </a:r>
            <a:r>
              <a:rPr lang="en" sz="2000">
                <a:solidFill>
                  <a:srgbClr val="FFFFFF"/>
                </a:solidFill>
                <a:latin typeface="DM Sans"/>
                <a:ea typeface="DM Sans"/>
                <a:cs typeface="DM Sans"/>
                <a:sym typeface="DM Sans"/>
              </a:rPr>
              <a:t>AI</a:t>
            </a:r>
            <a:endParaRPr sz="2000">
              <a:solidFill>
                <a:srgbClr val="FFFFFF"/>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4.gif"/><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acmurl.com/cv1-rep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acmurl.com/cv1-interact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3"/>
          <p:cNvSpPr txBox="1"/>
          <p:nvPr>
            <p:ph type="ctrTitle"/>
          </p:nvPr>
        </p:nvSpPr>
        <p:spPr>
          <a:xfrm>
            <a:off x="311700" y="20045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Intro to CV: PyTorch and MLP   </a:t>
            </a:r>
            <a:endParaRPr sz="3900"/>
          </a:p>
        </p:txBody>
      </p:sp>
      <p:sp>
        <p:nvSpPr>
          <p:cNvPr id="92" name="Google Shape;92;p13"/>
          <p:cNvSpPr txBox="1"/>
          <p:nvPr>
            <p:ph idx="1" type="subTitle"/>
          </p:nvPr>
        </p:nvSpPr>
        <p:spPr>
          <a:xfrm>
            <a:off x="311700" y="26817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by </a:t>
            </a:r>
            <a:r>
              <a:rPr lang="en"/>
              <a:t>Alan</a:t>
            </a:r>
            <a:r>
              <a:rPr lang="en"/>
              <a:t>, </a:t>
            </a:r>
            <a:r>
              <a:rPr lang="en"/>
              <a:t>Stephanie</a:t>
            </a:r>
            <a:r>
              <a:rPr lang="en"/>
              <a:t>, and Weiji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Basic Formulations: Regression vs Classification</a:t>
            </a:r>
            <a:endParaRPr sz="2400"/>
          </a:p>
        </p:txBody>
      </p:sp>
      <p:sp>
        <p:nvSpPr>
          <p:cNvPr id="158" name="Google Shape;158;p22"/>
          <p:cNvSpPr txBox="1"/>
          <p:nvPr>
            <p:ph idx="1" type="body"/>
          </p:nvPr>
        </p:nvSpPr>
        <p:spPr>
          <a:xfrm>
            <a:off x="311700" y="915150"/>
            <a:ext cx="4960500" cy="40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Machine Learning</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Using data to train a model to make predictions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Mathematically, this core process of predictive modeling is called function approximation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Approximating a mapping function (f) from input variables (x) to output variables (y)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The mapping function predicts the category/labels for a given observation.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The biggest difference between regression and classification is regression outputs a continuous variable while classification outputs a discrete variable </a:t>
            </a:r>
            <a:endParaRPr sz="1100">
              <a:solidFill>
                <a:schemeClr val="dk1"/>
              </a:solidFill>
            </a:endParaRPr>
          </a:p>
          <a:p>
            <a:pPr indent="0" lvl="0" marL="0" rtl="0" algn="l">
              <a:spcBef>
                <a:spcPts val="1600"/>
              </a:spcBef>
              <a:spcAft>
                <a:spcPts val="0"/>
              </a:spcAft>
              <a:buNone/>
            </a:pPr>
            <a:r>
              <a:rPr b="1" lang="en">
                <a:solidFill>
                  <a:schemeClr val="dk1"/>
                </a:solidFill>
              </a:rPr>
              <a:t>Regression</a:t>
            </a:r>
            <a:endParaRPr b="1">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 Predicting the price a house will set for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Predicts a continuous quantity</a:t>
            </a:r>
            <a:endParaRPr sz="1100">
              <a:solidFill>
                <a:schemeClr val="dk1"/>
              </a:solidFill>
            </a:endParaRPr>
          </a:p>
          <a:p>
            <a:pPr indent="0" lvl="0" marL="0" rtl="0" algn="l">
              <a:spcBef>
                <a:spcPts val="1600"/>
              </a:spcBef>
              <a:spcAft>
                <a:spcPts val="0"/>
              </a:spcAft>
              <a:buNone/>
            </a:pPr>
            <a:r>
              <a:rPr b="1" lang="en">
                <a:solidFill>
                  <a:schemeClr val="dk1"/>
                </a:solidFill>
              </a:rPr>
              <a:t>Classification</a:t>
            </a:r>
            <a:endParaRPr>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 Email being classified as ‘spam’ or ‘not spam’</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Predicts a discrete class label </a:t>
            </a:r>
            <a:endParaRPr sz="1100">
              <a:solidFill>
                <a:schemeClr val="dk1"/>
              </a:solidFill>
            </a:endParaRPr>
          </a:p>
        </p:txBody>
      </p:sp>
      <p:pic>
        <p:nvPicPr>
          <p:cNvPr id="159" name="Google Shape;159;p22"/>
          <p:cNvPicPr preferRelativeResize="0"/>
          <p:nvPr/>
        </p:nvPicPr>
        <p:blipFill>
          <a:blip r:embed="rId3">
            <a:alphaModFix/>
          </a:blip>
          <a:stretch>
            <a:fillRect/>
          </a:stretch>
        </p:blipFill>
        <p:spPr>
          <a:xfrm>
            <a:off x="5212825" y="1251650"/>
            <a:ext cx="3727850" cy="225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ctrTitle"/>
          </p:nvPr>
        </p:nvSpPr>
        <p:spPr>
          <a:xfrm>
            <a:off x="6469487" y="2203275"/>
            <a:ext cx="1169700" cy="6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7</a:t>
            </a:r>
            <a:endParaRPr sz="3200"/>
          </a:p>
        </p:txBody>
      </p:sp>
      <p:cxnSp>
        <p:nvCxnSpPr>
          <p:cNvPr id="165" name="Google Shape;165;p23"/>
          <p:cNvCxnSpPr/>
          <p:nvPr/>
        </p:nvCxnSpPr>
        <p:spPr>
          <a:xfrm>
            <a:off x="3611400" y="2546775"/>
            <a:ext cx="2858100" cy="0"/>
          </a:xfrm>
          <a:prstGeom prst="straightConnector1">
            <a:avLst/>
          </a:prstGeom>
          <a:noFill/>
          <a:ln cap="flat" cmpd="sng" w="38100">
            <a:solidFill>
              <a:schemeClr val="accent5"/>
            </a:solidFill>
            <a:prstDash val="solid"/>
            <a:round/>
            <a:headEnd len="med" w="med" type="none"/>
            <a:tailEnd len="med" w="med" type="stealth"/>
          </a:ln>
        </p:spPr>
      </p:cxnSp>
      <p:sp>
        <p:nvSpPr>
          <p:cNvPr id="166" name="Google Shape;166;p23"/>
          <p:cNvSpPr txBox="1"/>
          <p:nvPr/>
        </p:nvSpPr>
        <p:spPr>
          <a:xfrm>
            <a:off x="4405375" y="2185175"/>
            <a:ext cx="11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ML Model</a:t>
            </a:r>
            <a:endParaRPr>
              <a:solidFill>
                <a:schemeClr val="accent5"/>
              </a:solidFill>
              <a:latin typeface="DM Sans"/>
              <a:ea typeface="DM Sans"/>
              <a:cs typeface="DM Sans"/>
              <a:sym typeface="DM Sans"/>
            </a:endParaRPr>
          </a:p>
        </p:txBody>
      </p:sp>
      <p:pic>
        <p:nvPicPr>
          <p:cNvPr id="167" name="Google Shape;167;p23"/>
          <p:cNvPicPr preferRelativeResize="0"/>
          <p:nvPr/>
        </p:nvPicPr>
        <p:blipFill>
          <a:blip r:embed="rId3">
            <a:alphaModFix/>
          </a:blip>
          <a:stretch>
            <a:fillRect/>
          </a:stretch>
        </p:blipFill>
        <p:spPr>
          <a:xfrm>
            <a:off x="1504800" y="1525538"/>
            <a:ext cx="2106573" cy="2092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ctrTitle"/>
          </p:nvPr>
        </p:nvSpPr>
        <p:spPr>
          <a:xfrm>
            <a:off x="6469487" y="2203275"/>
            <a:ext cx="1169700" cy="6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7</a:t>
            </a:r>
            <a:endParaRPr sz="3200"/>
          </a:p>
        </p:txBody>
      </p:sp>
      <p:cxnSp>
        <p:nvCxnSpPr>
          <p:cNvPr id="173" name="Google Shape;173;p24"/>
          <p:cNvCxnSpPr/>
          <p:nvPr/>
        </p:nvCxnSpPr>
        <p:spPr>
          <a:xfrm>
            <a:off x="3611400" y="2546775"/>
            <a:ext cx="2858100" cy="0"/>
          </a:xfrm>
          <a:prstGeom prst="straightConnector1">
            <a:avLst/>
          </a:prstGeom>
          <a:noFill/>
          <a:ln cap="flat" cmpd="sng" w="38100">
            <a:solidFill>
              <a:schemeClr val="accent5"/>
            </a:solidFill>
            <a:prstDash val="solid"/>
            <a:round/>
            <a:headEnd len="med" w="med" type="none"/>
            <a:tailEnd len="med" w="med" type="stealth"/>
          </a:ln>
        </p:spPr>
      </p:cxnSp>
      <p:sp>
        <p:nvSpPr>
          <p:cNvPr id="174" name="Google Shape;174;p24"/>
          <p:cNvSpPr txBox="1"/>
          <p:nvPr/>
        </p:nvSpPr>
        <p:spPr>
          <a:xfrm>
            <a:off x="4405375" y="2185175"/>
            <a:ext cx="11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ML Model</a:t>
            </a:r>
            <a:endParaRPr>
              <a:solidFill>
                <a:schemeClr val="accent5"/>
              </a:solidFill>
              <a:latin typeface="DM Sans"/>
              <a:ea typeface="DM Sans"/>
              <a:cs typeface="DM Sans"/>
              <a:sym typeface="DM Sans"/>
            </a:endParaRPr>
          </a:p>
        </p:txBody>
      </p:sp>
      <p:pic>
        <p:nvPicPr>
          <p:cNvPr id="175" name="Google Shape;175;p24"/>
          <p:cNvPicPr preferRelativeResize="0"/>
          <p:nvPr/>
        </p:nvPicPr>
        <p:blipFill>
          <a:blip r:embed="rId3">
            <a:alphaModFix/>
          </a:blip>
          <a:stretch>
            <a:fillRect/>
          </a:stretch>
        </p:blipFill>
        <p:spPr>
          <a:xfrm>
            <a:off x="1504800" y="1525538"/>
            <a:ext cx="2106573" cy="2092424"/>
          </a:xfrm>
          <a:prstGeom prst="rect">
            <a:avLst/>
          </a:prstGeom>
          <a:noFill/>
          <a:ln>
            <a:noFill/>
          </a:ln>
        </p:spPr>
      </p:pic>
      <p:sp>
        <p:nvSpPr>
          <p:cNvPr id="176" name="Google Shape;176;p24"/>
          <p:cNvSpPr txBox="1"/>
          <p:nvPr/>
        </p:nvSpPr>
        <p:spPr>
          <a:xfrm>
            <a:off x="2034425" y="3645950"/>
            <a:ext cx="10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28x28</a:t>
            </a:r>
            <a:endParaRPr>
              <a:solidFill>
                <a:schemeClr val="accent5"/>
              </a:solidFill>
              <a:latin typeface="DM Sans"/>
              <a:ea typeface="DM Sans"/>
              <a:cs typeface="DM Sans"/>
              <a:sym typeface="DM Sans"/>
            </a:endParaRPr>
          </a:p>
        </p:txBody>
      </p:sp>
      <p:sp>
        <p:nvSpPr>
          <p:cNvPr id="177" name="Google Shape;177;p24"/>
          <p:cNvSpPr txBox="1"/>
          <p:nvPr/>
        </p:nvSpPr>
        <p:spPr>
          <a:xfrm>
            <a:off x="6211175" y="3617950"/>
            <a:ext cx="16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10 possible labels</a:t>
            </a:r>
            <a:endParaRPr>
              <a:solidFill>
                <a:schemeClr val="accent5"/>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ctrTitle"/>
          </p:nvPr>
        </p:nvSpPr>
        <p:spPr>
          <a:xfrm>
            <a:off x="6469487" y="2203275"/>
            <a:ext cx="1169700" cy="6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7</a:t>
            </a:r>
            <a:endParaRPr sz="3200"/>
          </a:p>
        </p:txBody>
      </p:sp>
      <p:cxnSp>
        <p:nvCxnSpPr>
          <p:cNvPr id="183" name="Google Shape;183;p25"/>
          <p:cNvCxnSpPr/>
          <p:nvPr/>
        </p:nvCxnSpPr>
        <p:spPr>
          <a:xfrm>
            <a:off x="3611400" y="2546775"/>
            <a:ext cx="2858100" cy="0"/>
          </a:xfrm>
          <a:prstGeom prst="straightConnector1">
            <a:avLst/>
          </a:prstGeom>
          <a:noFill/>
          <a:ln cap="flat" cmpd="sng" w="38100">
            <a:solidFill>
              <a:schemeClr val="accent5"/>
            </a:solidFill>
            <a:prstDash val="solid"/>
            <a:round/>
            <a:headEnd len="med" w="med" type="none"/>
            <a:tailEnd len="med" w="med" type="stealth"/>
          </a:ln>
        </p:spPr>
      </p:cxnSp>
      <p:sp>
        <p:nvSpPr>
          <p:cNvPr id="184" name="Google Shape;184;p25"/>
          <p:cNvSpPr txBox="1"/>
          <p:nvPr/>
        </p:nvSpPr>
        <p:spPr>
          <a:xfrm>
            <a:off x="4405375" y="2185175"/>
            <a:ext cx="11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ML Model</a:t>
            </a:r>
            <a:endParaRPr>
              <a:solidFill>
                <a:schemeClr val="accent5"/>
              </a:solidFill>
              <a:latin typeface="DM Sans"/>
              <a:ea typeface="DM Sans"/>
              <a:cs typeface="DM Sans"/>
              <a:sym typeface="DM Sans"/>
            </a:endParaRPr>
          </a:p>
        </p:txBody>
      </p:sp>
      <p:pic>
        <p:nvPicPr>
          <p:cNvPr id="185" name="Google Shape;185;p25"/>
          <p:cNvPicPr preferRelativeResize="0"/>
          <p:nvPr/>
        </p:nvPicPr>
        <p:blipFill>
          <a:blip r:embed="rId3">
            <a:alphaModFix/>
          </a:blip>
          <a:stretch>
            <a:fillRect/>
          </a:stretch>
        </p:blipFill>
        <p:spPr>
          <a:xfrm>
            <a:off x="1504800" y="1525538"/>
            <a:ext cx="2106573" cy="2092424"/>
          </a:xfrm>
          <a:prstGeom prst="rect">
            <a:avLst/>
          </a:prstGeom>
          <a:noFill/>
          <a:ln>
            <a:noFill/>
          </a:ln>
        </p:spPr>
      </p:pic>
      <p:sp>
        <p:nvSpPr>
          <p:cNvPr id="186" name="Google Shape;186;p25"/>
          <p:cNvSpPr txBox="1"/>
          <p:nvPr/>
        </p:nvSpPr>
        <p:spPr>
          <a:xfrm>
            <a:off x="2034425" y="3645950"/>
            <a:ext cx="10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784 x 1</a:t>
            </a:r>
            <a:endParaRPr>
              <a:solidFill>
                <a:schemeClr val="accent5"/>
              </a:solidFill>
              <a:latin typeface="DM Sans"/>
              <a:ea typeface="DM Sans"/>
              <a:cs typeface="DM Sans"/>
              <a:sym typeface="DM Sans"/>
            </a:endParaRPr>
          </a:p>
        </p:txBody>
      </p:sp>
      <p:sp>
        <p:nvSpPr>
          <p:cNvPr id="187" name="Google Shape;187;p25"/>
          <p:cNvSpPr txBox="1"/>
          <p:nvPr/>
        </p:nvSpPr>
        <p:spPr>
          <a:xfrm>
            <a:off x="6211175" y="3617950"/>
            <a:ext cx="16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10 possible labels</a:t>
            </a:r>
            <a:endParaRPr>
              <a:solidFill>
                <a:schemeClr val="accent5"/>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ctrTitle"/>
          </p:nvPr>
        </p:nvSpPr>
        <p:spPr>
          <a:xfrm>
            <a:off x="6469487" y="2203275"/>
            <a:ext cx="1169700" cy="6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7</a:t>
            </a:r>
            <a:endParaRPr sz="3200"/>
          </a:p>
        </p:txBody>
      </p:sp>
      <p:cxnSp>
        <p:nvCxnSpPr>
          <p:cNvPr id="193" name="Google Shape;193;p26"/>
          <p:cNvCxnSpPr/>
          <p:nvPr/>
        </p:nvCxnSpPr>
        <p:spPr>
          <a:xfrm>
            <a:off x="3611400" y="2546775"/>
            <a:ext cx="2858100" cy="0"/>
          </a:xfrm>
          <a:prstGeom prst="straightConnector1">
            <a:avLst/>
          </a:prstGeom>
          <a:noFill/>
          <a:ln cap="flat" cmpd="sng" w="38100">
            <a:solidFill>
              <a:schemeClr val="accent5"/>
            </a:solidFill>
            <a:prstDash val="solid"/>
            <a:round/>
            <a:headEnd len="med" w="med" type="none"/>
            <a:tailEnd len="med" w="med" type="stealth"/>
          </a:ln>
        </p:spPr>
      </p:cxnSp>
      <p:pic>
        <p:nvPicPr>
          <p:cNvPr id="194" name="Google Shape;194;p26"/>
          <p:cNvPicPr preferRelativeResize="0"/>
          <p:nvPr/>
        </p:nvPicPr>
        <p:blipFill>
          <a:blip r:embed="rId3">
            <a:alphaModFix/>
          </a:blip>
          <a:stretch>
            <a:fillRect/>
          </a:stretch>
        </p:blipFill>
        <p:spPr>
          <a:xfrm>
            <a:off x="1504800" y="1525538"/>
            <a:ext cx="2106573" cy="2092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Intro to Pytorch</a:t>
            </a:r>
            <a:endParaRPr>
              <a:solidFill>
                <a:schemeClr val="dk1"/>
              </a:solidFill>
            </a:endParaRPr>
          </a:p>
        </p:txBody>
      </p:sp>
      <p:sp>
        <p:nvSpPr>
          <p:cNvPr id="200" name="Google Shape;200;p27"/>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Tensors, Gradients, Autograd, Linear Algebra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PyTorch - Tensors</a:t>
            </a:r>
            <a:endParaRPr/>
          </a:p>
        </p:txBody>
      </p:sp>
      <p:sp>
        <p:nvSpPr>
          <p:cNvPr id="206" name="Google Shape;206;p28"/>
          <p:cNvSpPr txBox="1"/>
          <p:nvPr>
            <p:ph idx="1" type="body"/>
          </p:nvPr>
        </p:nvSpPr>
        <p:spPr>
          <a:xfrm>
            <a:off x="311700" y="915150"/>
            <a:ext cx="54222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Tensors</a:t>
            </a:r>
            <a:endParaRPr b="1" sz="1500">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A data structure (equivalent to a multidimensional array i.e. matrix) to store numeric values.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Default data structure for neural networks</a:t>
            </a:r>
            <a:endParaRPr>
              <a:solidFill>
                <a:schemeClr val="dk1"/>
              </a:solidFill>
            </a:endParaRPr>
          </a:p>
          <a:p>
            <a:pPr indent="-304800" lvl="0" marL="457200" rtl="0" algn="l">
              <a:lnSpc>
                <a:spcPct val="115000"/>
              </a:lnSpc>
              <a:spcBef>
                <a:spcPts val="1000"/>
              </a:spcBef>
              <a:spcAft>
                <a:spcPts val="0"/>
              </a:spcAft>
              <a:buClr>
                <a:schemeClr val="dk1"/>
              </a:buClr>
              <a:buSzPts val="1200"/>
              <a:buChar char="●"/>
            </a:pPr>
            <a:r>
              <a:rPr lang="en">
                <a:solidFill>
                  <a:schemeClr val="dk1"/>
                </a:solidFill>
              </a:rPr>
              <a:t>Tensor attributes </a:t>
            </a:r>
            <a:endParaRPr>
              <a:solidFill>
                <a:schemeClr val="dk1"/>
              </a:solidFill>
            </a:endParaRPr>
          </a:p>
          <a:p>
            <a:pPr indent="-304800" lvl="1" marL="914400" rtl="0" algn="just">
              <a:lnSpc>
                <a:spcPct val="115000"/>
              </a:lnSpc>
              <a:spcBef>
                <a:spcPts val="0"/>
              </a:spcBef>
              <a:spcAft>
                <a:spcPts val="0"/>
              </a:spcAft>
              <a:buClr>
                <a:schemeClr val="dk1"/>
              </a:buClr>
              <a:buSzPts val="1200"/>
              <a:buChar char="○"/>
            </a:pPr>
            <a:r>
              <a:rPr b="1" lang="en">
                <a:solidFill>
                  <a:schemeClr val="dk1"/>
                </a:solidFill>
              </a:rPr>
              <a:t>torch.dtype</a:t>
            </a:r>
            <a:r>
              <a:rPr lang="en">
                <a:solidFill>
                  <a:schemeClr val="dk1"/>
                </a:solidFill>
              </a:rPr>
              <a:t> - specifies type of data in tensors</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b="1" lang="en">
                <a:solidFill>
                  <a:schemeClr val="dk1"/>
                </a:solidFill>
              </a:rPr>
              <a:t>torch.device</a:t>
            </a:r>
            <a:r>
              <a:rPr lang="en">
                <a:solidFill>
                  <a:schemeClr val="dk1"/>
                </a:solidFill>
              </a:rPr>
              <a:t> - specifies where tensor computations are performed, either CPU(‘cpu)</a:t>
            </a:r>
            <a:endParaRPr>
              <a:solidFill>
                <a:schemeClr val="dk1"/>
              </a:solidFill>
            </a:endParaRPr>
          </a:p>
          <a:p>
            <a:pPr indent="0" lvl="0" marL="914400" rtl="0" algn="l">
              <a:lnSpc>
                <a:spcPct val="115000"/>
              </a:lnSpc>
              <a:spcBef>
                <a:spcPts val="0"/>
              </a:spcBef>
              <a:spcAft>
                <a:spcPts val="0"/>
              </a:spcAft>
              <a:buNone/>
            </a:pPr>
            <a:r>
              <a:rPr lang="en">
                <a:solidFill>
                  <a:schemeClr val="dk1"/>
                </a:solidFill>
              </a:rPr>
              <a:t>or GPU(‘cuda’)</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b="1" lang="en">
                <a:solidFill>
                  <a:schemeClr val="dk1"/>
                </a:solidFill>
              </a:rPr>
              <a:t>torch.layout</a:t>
            </a:r>
            <a:r>
              <a:rPr lang="en">
                <a:solidFill>
                  <a:schemeClr val="dk1"/>
                </a:solidFill>
              </a:rPr>
              <a:t> - specifies how tensors are stored in memory</a:t>
            </a:r>
            <a:endParaRPr>
              <a:solidFill>
                <a:schemeClr val="dk1"/>
              </a:solidFill>
            </a:endParaRPr>
          </a:p>
          <a:p>
            <a:pPr indent="-304800" lvl="0" marL="457200" rtl="0" algn="l">
              <a:lnSpc>
                <a:spcPct val="115000"/>
              </a:lnSpc>
              <a:spcBef>
                <a:spcPts val="1000"/>
              </a:spcBef>
              <a:spcAft>
                <a:spcPts val="0"/>
              </a:spcAft>
              <a:buClr>
                <a:schemeClr val="dk1"/>
              </a:buClr>
              <a:buSzPts val="1200"/>
              <a:buChar char="●"/>
            </a:pPr>
            <a:r>
              <a:rPr lang="en">
                <a:solidFill>
                  <a:schemeClr val="dk1"/>
                </a:solidFill>
              </a:rPr>
              <a:t>Tensor Operations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Arithmetic, linear algebra, matrix manipulation, etc.</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Similar to NumPy </a:t>
            </a:r>
            <a:endParaRPr>
              <a:solidFill>
                <a:schemeClr val="dk1"/>
              </a:solidFill>
            </a:endParaRPr>
          </a:p>
          <a:p>
            <a:pPr indent="0" lvl="0" marL="0" rtl="0" algn="l">
              <a:spcBef>
                <a:spcPts val="1000"/>
              </a:spcBef>
              <a:spcAft>
                <a:spcPts val="0"/>
              </a:spcAft>
              <a:buClr>
                <a:schemeClr val="lt1"/>
              </a:buClr>
              <a:buSzPts val="1100"/>
              <a:buFont typeface="Arial"/>
              <a:buNone/>
            </a:pPr>
            <a:r>
              <a:t/>
            </a:r>
            <a:endParaRPr b="1" sz="13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b="1" sz="1500">
              <a:solidFill>
                <a:schemeClr val="dk1"/>
              </a:solidFill>
            </a:endParaRPr>
          </a:p>
          <a:p>
            <a:pPr indent="0" lvl="0" marL="0" rtl="0" algn="l">
              <a:spcBef>
                <a:spcPts val="0"/>
              </a:spcBef>
              <a:spcAft>
                <a:spcPts val="1600"/>
              </a:spcAft>
              <a:buNone/>
            </a:pPr>
            <a:r>
              <a:t/>
            </a:r>
            <a:endParaRPr sz="1300">
              <a:solidFill>
                <a:schemeClr val="dk1"/>
              </a:solidFill>
            </a:endParaRPr>
          </a:p>
        </p:txBody>
      </p:sp>
      <p:pic>
        <p:nvPicPr>
          <p:cNvPr id="207" name="Google Shape;207;p28"/>
          <p:cNvPicPr preferRelativeResize="0"/>
          <p:nvPr/>
        </p:nvPicPr>
        <p:blipFill>
          <a:blip r:embed="rId3">
            <a:alphaModFix/>
          </a:blip>
          <a:stretch>
            <a:fillRect/>
          </a:stretch>
        </p:blipFill>
        <p:spPr>
          <a:xfrm>
            <a:off x="5771875" y="1037938"/>
            <a:ext cx="3198025" cy="991123"/>
          </a:xfrm>
          <a:prstGeom prst="rect">
            <a:avLst/>
          </a:prstGeom>
          <a:noFill/>
          <a:ln>
            <a:noFill/>
          </a:ln>
        </p:spPr>
      </p:pic>
      <p:pic>
        <p:nvPicPr>
          <p:cNvPr id="208" name="Google Shape;208;p28"/>
          <p:cNvPicPr preferRelativeResize="0"/>
          <p:nvPr/>
        </p:nvPicPr>
        <p:blipFill rotWithShape="1">
          <a:blip r:embed="rId4">
            <a:alphaModFix/>
          </a:blip>
          <a:srcRect b="7659" l="0" r="0" t="9270"/>
          <a:stretch/>
        </p:blipFill>
        <p:spPr>
          <a:xfrm>
            <a:off x="5734025" y="2349963"/>
            <a:ext cx="2370473" cy="572700"/>
          </a:xfrm>
          <a:prstGeom prst="rect">
            <a:avLst/>
          </a:prstGeom>
          <a:noFill/>
          <a:ln>
            <a:noFill/>
          </a:ln>
        </p:spPr>
      </p:pic>
      <p:pic>
        <p:nvPicPr>
          <p:cNvPr id="209" name="Google Shape;209;p28"/>
          <p:cNvPicPr preferRelativeResize="0"/>
          <p:nvPr/>
        </p:nvPicPr>
        <p:blipFill>
          <a:blip r:embed="rId5">
            <a:alphaModFix/>
          </a:blip>
          <a:stretch>
            <a:fillRect/>
          </a:stretch>
        </p:blipFill>
        <p:spPr>
          <a:xfrm>
            <a:off x="5232950" y="3410750"/>
            <a:ext cx="3704576" cy="156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216425"/>
            <a:ext cx="86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Introduction to PyTorch - Gradients and Autograd</a:t>
            </a:r>
            <a:endParaRPr sz="2400"/>
          </a:p>
        </p:txBody>
      </p:sp>
      <p:sp>
        <p:nvSpPr>
          <p:cNvPr id="215" name="Google Shape;215;p29"/>
          <p:cNvSpPr txBox="1"/>
          <p:nvPr>
            <p:ph idx="1" type="body"/>
          </p:nvPr>
        </p:nvSpPr>
        <p:spPr>
          <a:xfrm>
            <a:off x="311700" y="915150"/>
            <a:ext cx="5497500" cy="3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400">
                <a:solidFill>
                  <a:schemeClr val="dk1"/>
                </a:solidFill>
              </a:rPr>
              <a:t>Neural Network Training</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Composed of 5 essential steps: defining architecture, forward propagation, calculating loss, </a:t>
            </a:r>
            <a:r>
              <a:rPr b="1" lang="en" sz="1100">
                <a:solidFill>
                  <a:schemeClr val="dk1"/>
                </a:solidFill>
              </a:rPr>
              <a:t>backward propagation</a:t>
            </a:r>
            <a:r>
              <a:rPr lang="en" sz="1100">
                <a:solidFill>
                  <a:schemeClr val="dk1"/>
                </a:solidFill>
              </a:rPr>
              <a:t>, and updating weights using learning rate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Gradients and Autograd are essential to backward propagation </a:t>
            </a:r>
            <a:endParaRPr sz="1100">
              <a:solidFill>
                <a:schemeClr val="dk1"/>
              </a:solidFill>
            </a:endParaRPr>
          </a:p>
          <a:p>
            <a:pPr indent="0" lvl="0" marL="0" rtl="0" algn="l">
              <a:spcBef>
                <a:spcPts val="1600"/>
              </a:spcBef>
              <a:spcAft>
                <a:spcPts val="0"/>
              </a:spcAft>
              <a:buNone/>
            </a:pPr>
            <a:r>
              <a:rPr b="1" lang="en" sz="1400">
                <a:solidFill>
                  <a:schemeClr val="dk1"/>
                </a:solidFill>
              </a:rPr>
              <a:t>Gradients</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Derivatives of the loss function along every dimension</a:t>
            </a:r>
            <a:endParaRPr sz="1100">
              <a:solidFill>
                <a:schemeClr val="dk1"/>
              </a:solidFill>
            </a:endParaRPr>
          </a:p>
          <a:p>
            <a:pPr indent="-304800" lvl="0" marL="457200" rtl="0" algn="l">
              <a:spcBef>
                <a:spcPts val="0"/>
              </a:spcBef>
              <a:spcAft>
                <a:spcPts val="0"/>
              </a:spcAft>
              <a:buClr>
                <a:schemeClr val="dk1"/>
              </a:buClr>
              <a:buSzPts val="1200"/>
              <a:buChar char="●"/>
            </a:pPr>
            <a:r>
              <a:rPr lang="en" sz="1100">
                <a:solidFill>
                  <a:schemeClr val="dk1"/>
                </a:solidFill>
              </a:rPr>
              <a:t>Used to update the weight using a learning rate to reduce the loss and train the neural network.</a:t>
            </a:r>
            <a:r>
              <a:rPr lang="en">
                <a:solidFill>
                  <a:schemeClr val="dk1"/>
                </a:solidFill>
              </a:rPr>
              <a:t> </a:t>
            </a:r>
            <a:endParaRPr>
              <a:solidFill>
                <a:schemeClr val="dk1"/>
              </a:solidFill>
            </a:endParaRPr>
          </a:p>
          <a:p>
            <a:pPr indent="0" lvl="0" marL="0" rtl="0" algn="l">
              <a:spcBef>
                <a:spcPts val="1600"/>
              </a:spcBef>
              <a:spcAft>
                <a:spcPts val="0"/>
              </a:spcAft>
              <a:buNone/>
            </a:pPr>
            <a:r>
              <a:rPr b="1" lang="en" sz="1400">
                <a:solidFill>
                  <a:schemeClr val="dk1"/>
                </a:solidFill>
              </a:rPr>
              <a:t>Autograd</a:t>
            </a:r>
            <a:endParaRPr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torch.autograd </a:t>
            </a:r>
            <a:endParaRPr>
              <a:solidFill>
                <a:schemeClr val="dk1"/>
              </a:solidFill>
            </a:endParaRPr>
          </a:p>
        </p:txBody>
      </p:sp>
      <p:pic>
        <p:nvPicPr>
          <p:cNvPr id="216" name="Google Shape;216;p29"/>
          <p:cNvPicPr preferRelativeResize="0"/>
          <p:nvPr/>
        </p:nvPicPr>
        <p:blipFill>
          <a:blip r:embed="rId3">
            <a:alphaModFix/>
          </a:blip>
          <a:stretch>
            <a:fillRect/>
          </a:stretch>
        </p:blipFill>
        <p:spPr>
          <a:xfrm>
            <a:off x="5833413" y="831838"/>
            <a:ext cx="2849751" cy="2700076"/>
          </a:xfrm>
          <a:prstGeom prst="rect">
            <a:avLst/>
          </a:prstGeom>
          <a:noFill/>
          <a:ln>
            <a:noFill/>
          </a:ln>
        </p:spPr>
      </p:pic>
      <p:pic>
        <p:nvPicPr>
          <p:cNvPr id="217" name="Google Shape;217;p29"/>
          <p:cNvPicPr preferRelativeResize="0"/>
          <p:nvPr/>
        </p:nvPicPr>
        <p:blipFill>
          <a:blip r:embed="rId4">
            <a:alphaModFix/>
          </a:blip>
          <a:stretch>
            <a:fillRect/>
          </a:stretch>
        </p:blipFill>
        <p:spPr>
          <a:xfrm>
            <a:off x="537675" y="4018350"/>
            <a:ext cx="3666400" cy="390875"/>
          </a:xfrm>
          <a:prstGeom prst="rect">
            <a:avLst/>
          </a:prstGeom>
          <a:noFill/>
          <a:ln>
            <a:noFill/>
          </a:ln>
        </p:spPr>
      </p:pic>
      <p:pic>
        <p:nvPicPr>
          <p:cNvPr id="218" name="Google Shape;218;p29"/>
          <p:cNvPicPr preferRelativeResize="0"/>
          <p:nvPr/>
        </p:nvPicPr>
        <p:blipFill>
          <a:blip r:embed="rId5">
            <a:alphaModFix/>
          </a:blip>
          <a:stretch>
            <a:fillRect/>
          </a:stretch>
        </p:blipFill>
        <p:spPr>
          <a:xfrm>
            <a:off x="6241761" y="3702150"/>
            <a:ext cx="2033085" cy="5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Neural Networks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Definition </a:t>
            </a:r>
            <a:endParaRPr/>
          </a:p>
        </p:txBody>
      </p:sp>
      <p:sp>
        <p:nvSpPr>
          <p:cNvPr id="229" name="Google Shape;229;p31"/>
          <p:cNvSpPr txBox="1"/>
          <p:nvPr/>
        </p:nvSpPr>
        <p:spPr>
          <a:xfrm>
            <a:off x="363900" y="988600"/>
            <a:ext cx="4719300" cy="28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Roboto Mono"/>
                <a:ea typeface="Roboto Mono"/>
                <a:cs typeface="Roboto Mono"/>
                <a:sym typeface="Roboto Mono"/>
              </a:rPr>
              <a:t>Definition</a:t>
            </a:r>
            <a:endParaRPr b="1">
              <a:solidFill>
                <a:schemeClr val="dk1"/>
              </a:solidFill>
              <a:latin typeface="Roboto Mono"/>
              <a:ea typeface="Roboto Mono"/>
              <a:cs typeface="Roboto Mono"/>
              <a:sym typeface="Roboto Mono"/>
            </a:endParaRPr>
          </a:p>
          <a:p>
            <a:pPr indent="-298450" lvl="0" marL="457200" rtl="0" algn="l">
              <a:lnSpc>
                <a:spcPct val="150000"/>
              </a:lnSpc>
              <a:spcBef>
                <a:spcPts val="160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Mimics the brain through a set of algorithms </a:t>
            </a:r>
            <a:endParaRPr b="1" sz="1100">
              <a:solidFill>
                <a:schemeClr val="dk1"/>
              </a:solidFill>
              <a:latin typeface="Roboto Mono"/>
              <a:ea typeface="Roboto Mono"/>
              <a:cs typeface="Roboto Mono"/>
              <a:sym typeface="Roboto Mono"/>
            </a:endParaRPr>
          </a:p>
          <a:p>
            <a:pPr indent="-298450" lvl="0" marL="4572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A neural network is comprised of 4 main components: inputs, weights, a bias, and output </a:t>
            </a:r>
            <a:endParaRPr b="1" sz="1100">
              <a:solidFill>
                <a:schemeClr val="dk1"/>
              </a:solidFill>
              <a:latin typeface="Roboto Mono"/>
              <a:ea typeface="Roboto Mono"/>
              <a:cs typeface="Roboto Mono"/>
              <a:sym typeface="Roboto Mono"/>
            </a:endParaRPr>
          </a:p>
          <a:p>
            <a:pPr indent="-304800" lvl="0" marL="457200" rtl="0" algn="l">
              <a:lnSpc>
                <a:spcPct val="150000"/>
              </a:lnSpc>
              <a:spcBef>
                <a:spcPts val="0"/>
              </a:spcBef>
              <a:spcAft>
                <a:spcPts val="0"/>
              </a:spcAft>
              <a:buClr>
                <a:schemeClr val="dk1"/>
              </a:buClr>
              <a:buSzPts val="1200"/>
              <a:buFont typeface="Roboto Mono"/>
              <a:buChar char="●"/>
            </a:pPr>
            <a:r>
              <a:rPr b="1" lang="en" sz="1100">
                <a:solidFill>
                  <a:schemeClr val="dk1"/>
                </a:solidFill>
                <a:latin typeface="Roboto Mono"/>
                <a:ea typeface="Roboto Mono"/>
                <a:cs typeface="Roboto Mono"/>
                <a:sym typeface="Roboto Mono"/>
              </a:rPr>
              <a:t>Expressive nonlinear function approximators</a:t>
            </a:r>
            <a:endParaRPr b="1" sz="11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b="1" lang="en" sz="1100">
                <a:solidFill>
                  <a:schemeClr val="dk1"/>
                </a:solidFill>
                <a:latin typeface="Roboto Mono"/>
                <a:ea typeface="Roboto Mono"/>
                <a:cs typeface="Roboto Mono"/>
                <a:sym typeface="Roboto Mono"/>
              </a:rPr>
              <a:t>Given an arbitrary number of “neurons”, neural networks can approximate any function</a:t>
            </a:r>
            <a:endParaRPr b="1" sz="1100">
              <a:solidFill>
                <a:schemeClr val="dk1"/>
              </a:solidFill>
              <a:latin typeface="Roboto Mono"/>
              <a:ea typeface="Roboto Mono"/>
              <a:cs typeface="Roboto Mono"/>
              <a:sym typeface="Roboto Mono"/>
            </a:endParaRPr>
          </a:p>
          <a:p>
            <a:pPr indent="-298450" lvl="1" marL="9144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Introduce nonlinearities through activation functions</a:t>
            </a:r>
            <a:endParaRPr b="1" sz="1100">
              <a:solidFill>
                <a:schemeClr val="dk1"/>
              </a:solidFill>
              <a:latin typeface="Roboto Mono"/>
              <a:ea typeface="Roboto Mono"/>
              <a:cs typeface="Roboto Mono"/>
              <a:sym typeface="Roboto Mono"/>
            </a:endParaRPr>
          </a:p>
        </p:txBody>
      </p:sp>
      <p:pic>
        <p:nvPicPr>
          <p:cNvPr id="230" name="Google Shape;230;p31"/>
          <p:cNvPicPr preferRelativeResize="0"/>
          <p:nvPr/>
        </p:nvPicPr>
        <p:blipFill>
          <a:blip r:embed="rId3">
            <a:alphaModFix/>
          </a:blip>
          <a:stretch>
            <a:fillRect/>
          </a:stretch>
        </p:blipFill>
        <p:spPr>
          <a:xfrm>
            <a:off x="402050" y="4162800"/>
            <a:ext cx="4260299" cy="784400"/>
          </a:xfrm>
          <a:prstGeom prst="rect">
            <a:avLst/>
          </a:prstGeom>
          <a:noFill/>
          <a:ln>
            <a:noFill/>
          </a:ln>
        </p:spPr>
      </p:pic>
      <p:pic>
        <p:nvPicPr>
          <p:cNvPr id="231" name="Google Shape;231;p31"/>
          <p:cNvPicPr preferRelativeResize="0"/>
          <p:nvPr/>
        </p:nvPicPr>
        <p:blipFill>
          <a:blip r:embed="rId4">
            <a:alphaModFix/>
          </a:blip>
          <a:stretch>
            <a:fillRect/>
          </a:stretch>
        </p:blipFill>
        <p:spPr>
          <a:xfrm>
            <a:off x="5689450" y="2323250"/>
            <a:ext cx="2956175" cy="2081955"/>
          </a:xfrm>
          <a:prstGeom prst="rect">
            <a:avLst/>
          </a:prstGeom>
          <a:noFill/>
          <a:ln>
            <a:noFill/>
          </a:ln>
        </p:spPr>
      </p:pic>
      <p:sp>
        <p:nvSpPr>
          <p:cNvPr id="232" name="Google Shape;232;p31"/>
          <p:cNvSpPr txBox="1"/>
          <p:nvPr/>
        </p:nvSpPr>
        <p:spPr>
          <a:xfrm>
            <a:off x="5431000" y="1458450"/>
            <a:ext cx="3093600" cy="16212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Deep Learning: a subset of ML techniques based on m</a:t>
            </a:r>
            <a:r>
              <a:rPr b="1" lang="en" sz="1100">
                <a:solidFill>
                  <a:schemeClr val="dk1"/>
                </a:solidFill>
                <a:latin typeface="Roboto Mono"/>
                <a:ea typeface="Roboto Mono"/>
                <a:cs typeface="Roboto Mono"/>
                <a:sym typeface="Roboto Mono"/>
              </a:rPr>
              <a:t>ultiple layers of neural networks form </a:t>
            </a:r>
            <a:endParaRPr b="1" sz="1100">
              <a:solidFill>
                <a:schemeClr val="dk1"/>
              </a:solidFill>
              <a:latin typeface="Roboto Mono"/>
              <a:ea typeface="Roboto Mono"/>
              <a:cs typeface="Roboto Mono"/>
              <a:sym typeface="Roboto Mono"/>
            </a:endParaRPr>
          </a:p>
          <a:p>
            <a:pPr indent="0" lvl="0" marL="0" rtl="0" algn="l">
              <a:spcBef>
                <a:spcPts val="1600"/>
              </a:spcBef>
              <a:spcAft>
                <a:spcPts val="0"/>
              </a:spcAft>
              <a:buNone/>
            </a:pPr>
            <a:r>
              <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4"/>
          <p:cNvPicPr preferRelativeResize="0"/>
          <p:nvPr/>
        </p:nvPicPr>
        <p:blipFill>
          <a:blip r:embed="rId3">
            <a:alphaModFix/>
          </a:blip>
          <a:stretch>
            <a:fillRect/>
          </a:stretch>
        </p:blipFill>
        <p:spPr>
          <a:xfrm>
            <a:off x="2000250" y="0"/>
            <a:ext cx="5143500" cy="5143500"/>
          </a:xfrm>
          <a:prstGeom prst="rect">
            <a:avLst/>
          </a:prstGeom>
          <a:noFill/>
          <a:ln>
            <a:noFill/>
          </a:ln>
        </p:spPr>
      </p:pic>
      <p:sp>
        <p:nvSpPr>
          <p:cNvPr id="98" name="Google Shape;98;p14"/>
          <p:cNvSpPr/>
          <p:nvPr/>
        </p:nvSpPr>
        <p:spPr>
          <a:xfrm>
            <a:off x="0" y="0"/>
            <a:ext cx="20001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7143750" y="0"/>
            <a:ext cx="20001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ctrTitle"/>
          </p:nvPr>
        </p:nvSpPr>
        <p:spPr>
          <a:xfrm>
            <a:off x="311700" y="8595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How can we get computers to identify objects in images?</a:t>
            </a:r>
            <a:endParaRPr sz="3200"/>
          </a:p>
        </p:txBody>
      </p:sp>
      <p:pic>
        <p:nvPicPr>
          <p:cNvPr id="238" name="Google Shape;238;p32"/>
          <p:cNvPicPr preferRelativeResize="0"/>
          <p:nvPr/>
        </p:nvPicPr>
        <p:blipFill>
          <a:blip r:embed="rId3">
            <a:alphaModFix/>
          </a:blip>
          <a:stretch>
            <a:fillRect/>
          </a:stretch>
        </p:blipFill>
        <p:spPr>
          <a:xfrm>
            <a:off x="3217975" y="2130650"/>
            <a:ext cx="2708050" cy="270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ctrTitle"/>
          </p:nvPr>
        </p:nvSpPr>
        <p:spPr>
          <a:xfrm>
            <a:off x="311700" y="8595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How can we get computers to identify objects in images?</a:t>
            </a:r>
            <a:endParaRPr sz="3200"/>
          </a:p>
        </p:txBody>
      </p:sp>
      <p:pic>
        <p:nvPicPr>
          <p:cNvPr id="244" name="Google Shape;244;p33"/>
          <p:cNvPicPr preferRelativeResize="0"/>
          <p:nvPr/>
        </p:nvPicPr>
        <p:blipFill>
          <a:blip r:embed="rId3">
            <a:alphaModFix/>
          </a:blip>
          <a:stretch>
            <a:fillRect/>
          </a:stretch>
        </p:blipFill>
        <p:spPr>
          <a:xfrm>
            <a:off x="2164850" y="2130650"/>
            <a:ext cx="4814310" cy="2708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ctrTitle"/>
          </p:nvPr>
        </p:nvSpPr>
        <p:spPr>
          <a:xfrm>
            <a:off x="311700" y="2499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The Idea</a:t>
            </a:r>
            <a:endParaRPr sz="3200"/>
          </a:p>
        </p:txBody>
      </p:sp>
      <p:pic>
        <p:nvPicPr>
          <p:cNvPr id="250" name="Google Shape;250;p34"/>
          <p:cNvPicPr preferRelativeResize="0"/>
          <p:nvPr/>
        </p:nvPicPr>
        <p:blipFill>
          <a:blip r:embed="rId3">
            <a:alphaModFix/>
          </a:blip>
          <a:stretch>
            <a:fillRect/>
          </a:stretch>
        </p:blipFill>
        <p:spPr>
          <a:xfrm>
            <a:off x="1622975" y="967900"/>
            <a:ext cx="5898045" cy="3317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256" name="Google Shape;256;p35"/>
          <p:cNvSpPr txBox="1"/>
          <p:nvPr>
            <p:ph idx="1" type="body"/>
          </p:nvPr>
        </p:nvSpPr>
        <p:spPr>
          <a:xfrm>
            <a:off x="311700" y="915150"/>
            <a:ext cx="8520600" cy="331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Model how wrong our neural network is as a differentiable function</a:t>
            </a:r>
            <a:endParaRPr/>
          </a:p>
          <a:p>
            <a:pPr indent="-304800" lvl="0" marL="457200" rtl="0" algn="l">
              <a:spcBef>
                <a:spcPts val="0"/>
              </a:spcBef>
              <a:spcAft>
                <a:spcPts val="0"/>
              </a:spcAft>
              <a:buSzPts val="1200"/>
              <a:buChar char="●"/>
            </a:pPr>
            <a:r>
              <a:rPr lang="en"/>
              <a:t>Gradient - multidimensional idea of derivative</a:t>
            </a:r>
            <a:endParaRPr/>
          </a:p>
          <a:p>
            <a:pPr indent="-304800" lvl="1" marL="914400" rtl="0" algn="l">
              <a:spcBef>
                <a:spcPts val="0"/>
              </a:spcBef>
              <a:spcAft>
                <a:spcPts val="0"/>
              </a:spcAft>
              <a:buSzPts val="1200"/>
              <a:buChar char="○"/>
            </a:pPr>
            <a:r>
              <a:rPr lang="en"/>
              <a:t>Direction of furthest increase: negative gradient is direction of furthest decrease</a:t>
            </a:r>
            <a:endParaRPr/>
          </a:p>
          <a:p>
            <a:pPr indent="-304800" lvl="0" marL="457200" rtl="0" algn="l">
              <a:spcBef>
                <a:spcPts val="0"/>
              </a:spcBef>
              <a:spcAft>
                <a:spcPts val="0"/>
              </a:spcAft>
              <a:buSzPts val="1200"/>
              <a:buChar char="●"/>
            </a:pPr>
            <a:r>
              <a:rPr lang="en"/>
              <a:t>We map out the loss as a function of our neural network</a:t>
            </a:r>
            <a:br>
              <a:rPr lang="en"/>
            </a:br>
            <a:r>
              <a:rPr lang="en"/>
              <a:t>weights, and adjust weights to decrease error, or “loss”</a:t>
            </a:r>
            <a:endParaRPr/>
          </a:p>
        </p:txBody>
      </p:sp>
      <p:pic>
        <p:nvPicPr>
          <p:cNvPr id="257" name="Google Shape;257;p35"/>
          <p:cNvPicPr preferRelativeResize="0"/>
          <p:nvPr/>
        </p:nvPicPr>
        <p:blipFill>
          <a:blip r:embed="rId3">
            <a:alphaModFix/>
          </a:blip>
          <a:stretch>
            <a:fillRect/>
          </a:stretch>
        </p:blipFill>
        <p:spPr>
          <a:xfrm>
            <a:off x="6311470" y="1694050"/>
            <a:ext cx="2319575" cy="2681875"/>
          </a:xfrm>
          <a:prstGeom prst="rect">
            <a:avLst/>
          </a:prstGeom>
          <a:noFill/>
          <a:ln>
            <a:noFill/>
          </a:ln>
        </p:spPr>
      </p:pic>
      <p:pic>
        <p:nvPicPr>
          <p:cNvPr id="258" name="Google Shape;258;p35"/>
          <p:cNvPicPr preferRelativeResize="0"/>
          <p:nvPr/>
        </p:nvPicPr>
        <p:blipFill>
          <a:blip r:embed="rId4">
            <a:alphaModFix/>
          </a:blip>
          <a:stretch>
            <a:fillRect/>
          </a:stretch>
        </p:blipFill>
        <p:spPr>
          <a:xfrm>
            <a:off x="1142225" y="2480074"/>
            <a:ext cx="4049551" cy="2276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311700" y="862200"/>
            <a:ext cx="5951400" cy="4077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We need a method of evaluating how correct/wrong a given answer is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We apply a softmax function to predict probabilities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method of evaluating how well specific algorithms models the given data</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Large loss function = predictions deviate too far from the results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Using optimization functions, loss functions learns to reduce the error in prediction</a:t>
            </a:r>
            <a:endParaRPr sz="1100">
              <a:solidFill>
                <a:schemeClr val="dk1"/>
              </a:solidFill>
            </a:endParaRPr>
          </a:p>
          <a:p>
            <a:pPr indent="0" lvl="0" marL="0" rtl="0" algn="l">
              <a:spcBef>
                <a:spcPts val="1600"/>
              </a:spcBef>
              <a:spcAft>
                <a:spcPts val="0"/>
              </a:spcAft>
              <a:buNone/>
            </a:pPr>
            <a:r>
              <a:rPr lang="en" sz="1100">
                <a:solidFill>
                  <a:schemeClr val="dk1"/>
                </a:solidFill>
              </a:rPr>
              <a:t>Categorical Cross Entropy</a:t>
            </a:r>
            <a:endParaRPr sz="1100">
              <a:solidFill>
                <a:schemeClr val="dk1"/>
              </a:solidFill>
            </a:endParaRPr>
          </a:p>
          <a:p>
            <a:pPr indent="-298450" lvl="0" marL="457200" rtl="0" algn="l">
              <a:spcBef>
                <a:spcPts val="1600"/>
              </a:spcBef>
              <a:spcAft>
                <a:spcPts val="0"/>
              </a:spcAft>
              <a:buClr>
                <a:schemeClr val="dk1"/>
              </a:buClr>
              <a:buSzPts val="1100"/>
              <a:buChar char="●"/>
            </a:pPr>
            <a:r>
              <a:rPr lang="en" sz="1100">
                <a:solidFill>
                  <a:schemeClr val="dk1"/>
                </a:solidFill>
              </a:rPr>
              <a:t>Measures the difference between 2 probability distributions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 our case, we have 2: the current neural network distribution and the correct one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Also differentiable</a:t>
            </a:r>
            <a:endParaRPr sz="1100">
              <a:solidFill>
                <a:schemeClr val="dk1"/>
              </a:solidFill>
            </a:endParaRPr>
          </a:p>
          <a:p>
            <a:pPr indent="0" lvl="0" marL="0" rtl="0" algn="l">
              <a:spcBef>
                <a:spcPts val="1600"/>
              </a:spcBef>
              <a:spcAft>
                <a:spcPts val="1600"/>
              </a:spcAft>
              <a:buNone/>
            </a:pPr>
            <a:r>
              <a:t/>
            </a:r>
            <a:endParaRPr/>
          </a:p>
        </p:txBody>
      </p:sp>
      <p:sp>
        <p:nvSpPr>
          <p:cNvPr id="264" name="Google Shape;264;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Loss Functions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311700" y="915150"/>
            <a:ext cx="5807700" cy="41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400">
                <a:solidFill>
                  <a:schemeClr val="dk1"/>
                </a:solidFill>
              </a:rPr>
              <a:t>Why Neural Networks (Deep Learning) and not classic ML? </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Classic ML is more dependent on human intervention to manually determine a hierarchy of features (we need to label the dataset)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Requires structured data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Deep Learning w/neural networks don’t! You can input in an unstructured dataset and have it give you the set of features that distinguish each object (very useful for more complex cases)</a:t>
            </a:r>
            <a:endParaRPr sz="1100">
              <a:solidFill>
                <a:schemeClr val="dk1"/>
              </a:solidFill>
            </a:endParaRPr>
          </a:p>
          <a:p>
            <a:pPr indent="0" lvl="0" marL="0" rtl="0" algn="l">
              <a:spcBef>
                <a:spcPts val="1600"/>
              </a:spcBef>
              <a:spcAft>
                <a:spcPts val="0"/>
              </a:spcAft>
              <a:buClr>
                <a:schemeClr val="lt1"/>
              </a:buClr>
              <a:buSzPts val="1100"/>
              <a:buFont typeface="Arial"/>
              <a:buNone/>
            </a:pPr>
            <a:r>
              <a:rPr b="1" lang="en">
                <a:solidFill>
                  <a:schemeClr val="dk1"/>
                </a:solidFill>
              </a:rPr>
              <a:t>Why Neural Networks for Computer Vision </a:t>
            </a:r>
            <a:endParaRPr b="1">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Traditionally,researchers had to train the computer to look for specific features in various images (top down approach).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With a neural network approach, the deep learning algorithms trains itself to analyze the features in the image (bottom up approach)</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Thus, instead of having to tell the computer “what </a:t>
            </a:r>
            <a:r>
              <a:rPr b="1" lang="en" sz="1100">
                <a:solidFill>
                  <a:schemeClr val="dk1"/>
                </a:solidFill>
              </a:rPr>
              <a:t>should</a:t>
            </a:r>
            <a:r>
              <a:rPr lang="en" sz="1100">
                <a:solidFill>
                  <a:schemeClr val="dk1"/>
                </a:solidFill>
              </a:rPr>
              <a:t> be there,” neural networks allow the computer to identify “what’s there.”</a:t>
            </a:r>
            <a:endParaRPr sz="1100">
              <a:solidFill>
                <a:schemeClr val="dk1"/>
              </a:solidFill>
            </a:endParaRPr>
          </a:p>
          <a:p>
            <a:pPr indent="0" lvl="0" marL="457200" rtl="0" algn="l">
              <a:spcBef>
                <a:spcPts val="160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70" name="Google Shape;270;p3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Computer Vision</a:t>
            </a:r>
            <a:endParaRPr/>
          </a:p>
        </p:txBody>
      </p:sp>
      <p:pic>
        <p:nvPicPr>
          <p:cNvPr id="271" name="Google Shape;271;p37"/>
          <p:cNvPicPr preferRelativeResize="0"/>
          <p:nvPr/>
        </p:nvPicPr>
        <p:blipFill>
          <a:blip r:embed="rId3">
            <a:alphaModFix/>
          </a:blip>
          <a:stretch>
            <a:fillRect/>
          </a:stretch>
        </p:blipFill>
        <p:spPr>
          <a:xfrm>
            <a:off x="6119400" y="1519875"/>
            <a:ext cx="2872200" cy="240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ctrTitle"/>
          </p:nvPr>
        </p:nvSpPr>
        <p:spPr>
          <a:xfrm>
            <a:off x="311700" y="193620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Neural networks are not everything.</a:t>
            </a: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idx="1" type="body"/>
          </p:nvPr>
        </p:nvSpPr>
        <p:spPr>
          <a:xfrm>
            <a:off x="311700" y="862200"/>
            <a:ext cx="5951400" cy="407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Neural networks are very popular for recognition tasks in computer vision/all the rage right now</a:t>
            </a:r>
            <a:endParaRPr/>
          </a:p>
          <a:p>
            <a:pPr indent="-304800" lvl="0" marL="457200" rtl="0" algn="l">
              <a:spcBef>
                <a:spcPts val="0"/>
              </a:spcBef>
              <a:spcAft>
                <a:spcPts val="0"/>
              </a:spcAft>
              <a:buSzPts val="1200"/>
              <a:buChar char="●"/>
            </a:pPr>
            <a:r>
              <a:rPr lang="en"/>
              <a:t>But they’re still lacking in other areas - many 3D computer vision tasks require a mix of classical and deep ML</a:t>
            </a:r>
            <a:endParaRPr/>
          </a:p>
          <a:p>
            <a:pPr indent="-304800" lvl="0" marL="457200" rtl="0" algn="l">
              <a:spcBef>
                <a:spcPts val="0"/>
              </a:spcBef>
              <a:spcAft>
                <a:spcPts val="0"/>
              </a:spcAft>
              <a:buSzPts val="1200"/>
              <a:buChar char="●"/>
            </a:pPr>
            <a:r>
              <a:rPr lang="en"/>
              <a:t>Neural networks can be used as black boxes but they don’t substitute for intent in approaching a problem</a:t>
            </a:r>
            <a:endParaRPr/>
          </a:p>
          <a:p>
            <a:pPr indent="0" lvl="0" marL="0" rtl="0" algn="l">
              <a:spcBef>
                <a:spcPts val="1600"/>
              </a:spcBef>
              <a:spcAft>
                <a:spcPts val="0"/>
              </a:spcAft>
              <a:buNone/>
            </a:pPr>
            <a:r>
              <a:rPr lang="en"/>
              <a:t>When are neural networks good?</a:t>
            </a:r>
            <a:endParaRPr/>
          </a:p>
          <a:p>
            <a:pPr indent="-304800" lvl="0" marL="457200" rtl="0" algn="l">
              <a:spcBef>
                <a:spcPts val="1600"/>
              </a:spcBef>
              <a:spcAft>
                <a:spcPts val="0"/>
              </a:spcAft>
              <a:buSzPts val="1200"/>
              <a:buChar char="●"/>
            </a:pPr>
            <a:r>
              <a:rPr lang="en"/>
              <a:t>Essentially a nearest neighbors in the feature space</a:t>
            </a:r>
            <a:endParaRPr/>
          </a:p>
          <a:p>
            <a:pPr indent="-304800" lvl="0" marL="457200" rtl="0" algn="l">
              <a:spcBef>
                <a:spcPts val="0"/>
              </a:spcBef>
              <a:spcAft>
                <a:spcPts val="0"/>
              </a:spcAft>
              <a:buSzPts val="1200"/>
              <a:buChar char="●"/>
            </a:pPr>
            <a:r>
              <a:rPr lang="en"/>
              <a:t>Good for dimension reduction</a:t>
            </a:r>
            <a:endParaRPr/>
          </a:p>
          <a:p>
            <a:pPr indent="-304800" lvl="0" marL="457200" rtl="0" algn="l">
              <a:spcBef>
                <a:spcPts val="0"/>
              </a:spcBef>
              <a:spcAft>
                <a:spcPts val="0"/>
              </a:spcAft>
              <a:buSzPts val="1200"/>
              <a:buChar char="●"/>
            </a:pPr>
            <a:r>
              <a:rPr lang="en"/>
              <a:t>When euclidean distance represents semantic similarity</a:t>
            </a:r>
            <a:endParaRPr/>
          </a:p>
        </p:txBody>
      </p:sp>
      <p:sp>
        <p:nvSpPr>
          <p:cNvPr id="282" name="Google Shape;282;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Neural Networks - Intuitions</a:t>
            </a:r>
            <a:endParaRPr sz="1800"/>
          </a:p>
        </p:txBody>
      </p:sp>
      <p:pic>
        <p:nvPicPr>
          <p:cNvPr id="283" name="Google Shape;283;p39"/>
          <p:cNvPicPr preferRelativeResize="0"/>
          <p:nvPr/>
        </p:nvPicPr>
        <p:blipFill rotWithShape="1">
          <a:blip r:embed="rId3">
            <a:alphaModFix/>
          </a:blip>
          <a:srcRect b="0" l="0" r="49939" t="0"/>
          <a:stretch/>
        </p:blipFill>
        <p:spPr>
          <a:xfrm>
            <a:off x="6389600" y="181400"/>
            <a:ext cx="2243600" cy="2090301"/>
          </a:xfrm>
          <a:prstGeom prst="rect">
            <a:avLst/>
          </a:prstGeom>
          <a:noFill/>
          <a:ln>
            <a:noFill/>
          </a:ln>
        </p:spPr>
      </p:pic>
      <p:pic>
        <p:nvPicPr>
          <p:cNvPr id="284" name="Google Shape;284;p39"/>
          <p:cNvPicPr preferRelativeResize="0"/>
          <p:nvPr/>
        </p:nvPicPr>
        <p:blipFill rotWithShape="1">
          <a:blip r:embed="rId3">
            <a:alphaModFix/>
          </a:blip>
          <a:srcRect b="0" l="49984" r="0" t="0"/>
          <a:stretch/>
        </p:blipFill>
        <p:spPr>
          <a:xfrm>
            <a:off x="6389599" y="2271693"/>
            <a:ext cx="2243600" cy="20921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idx="1" type="body"/>
          </p:nvPr>
        </p:nvSpPr>
        <p:spPr>
          <a:xfrm>
            <a:off x="311700" y="915150"/>
            <a:ext cx="4779000" cy="33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400">
                <a:solidFill>
                  <a:schemeClr val="dk1"/>
                </a:solidFill>
              </a:rPr>
              <a:t>Definition</a:t>
            </a:r>
            <a:endParaRPr b="1" sz="14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fully connected class of feedforward neural networks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Neural networks with at least three layers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These three layers are input layer, hidden layer, and output layer</a:t>
            </a:r>
            <a:endParaRPr sz="1100">
              <a:solidFill>
                <a:schemeClr val="dk1"/>
              </a:solidFill>
            </a:endParaRPr>
          </a:p>
          <a:p>
            <a:pPr indent="0" lvl="0" marL="0" rtl="0" algn="l">
              <a:spcBef>
                <a:spcPts val="1600"/>
              </a:spcBef>
              <a:spcAft>
                <a:spcPts val="0"/>
              </a:spcAft>
              <a:buNone/>
            </a:pPr>
            <a:r>
              <a:rPr b="1" lang="en">
                <a:solidFill>
                  <a:schemeClr val="dk1"/>
                </a:solidFill>
              </a:rPr>
              <a:t>Let’s learn how to make one! </a:t>
            </a:r>
            <a:endParaRPr sz="1100">
              <a:solidFill>
                <a:schemeClr val="dk1"/>
              </a:solidFill>
            </a:endParaRPr>
          </a:p>
          <a:p>
            <a:pPr indent="0" lvl="0" marL="0" rtl="0" algn="l">
              <a:spcBef>
                <a:spcPts val="0"/>
              </a:spcBef>
              <a:spcAft>
                <a:spcPts val="1600"/>
              </a:spcAft>
              <a:buNone/>
            </a:pPr>
            <a:r>
              <a:t/>
            </a:r>
            <a:endParaRPr/>
          </a:p>
        </p:txBody>
      </p:sp>
      <p:sp>
        <p:nvSpPr>
          <p:cNvPr id="290" name="Google Shape;290;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a:t>
            </a:r>
            <a:endParaRPr/>
          </a:p>
        </p:txBody>
      </p:sp>
      <p:pic>
        <p:nvPicPr>
          <p:cNvPr id="291" name="Google Shape;291;p40"/>
          <p:cNvPicPr preferRelativeResize="0"/>
          <p:nvPr/>
        </p:nvPicPr>
        <p:blipFill rotWithShape="1">
          <a:blip r:embed="rId3">
            <a:alphaModFix/>
          </a:blip>
          <a:srcRect b="11016" l="0" r="0" t="0"/>
          <a:stretch/>
        </p:blipFill>
        <p:spPr>
          <a:xfrm>
            <a:off x="5090700" y="476650"/>
            <a:ext cx="3694524" cy="2465550"/>
          </a:xfrm>
          <a:prstGeom prst="rect">
            <a:avLst/>
          </a:prstGeom>
          <a:noFill/>
          <a:ln>
            <a:noFill/>
          </a:ln>
        </p:spPr>
      </p:pic>
      <p:pic>
        <p:nvPicPr>
          <p:cNvPr id="292" name="Google Shape;292;p40"/>
          <p:cNvPicPr preferRelativeResize="0"/>
          <p:nvPr/>
        </p:nvPicPr>
        <p:blipFill rotWithShape="1">
          <a:blip r:embed="rId4">
            <a:alphaModFix/>
          </a:blip>
          <a:srcRect b="11573" l="12298" r="6526" t="10387"/>
          <a:stretch/>
        </p:blipFill>
        <p:spPr>
          <a:xfrm>
            <a:off x="2710200" y="2671825"/>
            <a:ext cx="3265152" cy="23541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and CNN: Brief Overview   </a:t>
            </a:r>
            <a:endParaRPr/>
          </a:p>
        </p:txBody>
      </p:sp>
      <p:pic>
        <p:nvPicPr>
          <p:cNvPr id="298" name="Google Shape;298;p41"/>
          <p:cNvPicPr preferRelativeResize="0"/>
          <p:nvPr/>
        </p:nvPicPr>
        <p:blipFill>
          <a:blip r:embed="rId3">
            <a:alphaModFix/>
          </a:blip>
          <a:stretch>
            <a:fillRect/>
          </a:stretch>
        </p:blipFill>
        <p:spPr>
          <a:xfrm>
            <a:off x="311700" y="2215599"/>
            <a:ext cx="7246349" cy="2134950"/>
          </a:xfrm>
          <a:prstGeom prst="rect">
            <a:avLst/>
          </a:prstGeom>
          <a:noFill/>
          <a:ln>
            <a:noFill/>
          </a:ln>
        </p:spPr>
      </p:pic>
      <p:sp>
        <p:nvSpPr>
          <p:cNvPr id="299" name="Google Shape;299;p41"/>
          <p:cNvSpPr txBox="1"/>
          <p:nvPr/>
        </p:nvSpPr>
        <p:spPr>
          <a:xfrm>
            <a:off x="393325" y="877400"/>
            <a:ext cx="6981600" cy="11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Roboto Mono"/>
                <a:ea typeface="Roboto Mono"/>
                <a:cs typeface="Roboto Mono"/>
                <a:sym typeface="Roboto Mono"/>
              </a:rPr>
              <a:t>Neural Network Architectures in Computer Vision</a:t>
            </a:r>
            <a:endParaRPr b="1" sz="12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Convolutional Neural Networks (foundation for modern CV). </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Gets an image, designates it some weightage based on different objects of the image, and then distinguishes from each other</a:t>
            </a:r>
            <a:endParaRPr sz="1100">
              <a:solidFill>
                <a:schemeClr val="dk1"/>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More on this in Workshop 2!</a:t>
            </a:r>
            <a:endParaRPr b="1" sz="110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idx="1" type="subTitle"/>
          </p:nvPr>
        </p:nvSpPr>
        <p:spPr>
          <a:xfrm>
            <a:off x="3081425" y="1487375"/>
            <a:ext cx="38067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Overview</a:t>
            </a:r>
            <a:br>
              <a:rPr lang="en" sz="1200">
                <a:solidFill>
                  <a:schemeClr val="dk1"/>
                </a:solidFill>
              </a:rPr>
            </a:br>
            <a:r>
              <a:rPr b="0" lang="en" sz="1200">
                <a:solidFill>
                  <a:schemeClr val="dk1"/>
                </a:solidFill>
              </a:rPr>
              <a:t>Computer Vision &amp; MNIST</a:t>
            </a:r>
            <a:endParaRPr b="0" sz="1100"/>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5" name="Google Shape;105;p15"/>
          <p:cNvSpPr txBox="1"/>
          <p:nvPr>
            <p:ph idx="3" type="subTitle"/>
          </p:nvPr>
        </p:nvSpPr>
        <p:spPr>
          <a:xfrm>
            <a:off x="3081425" y="2212125"/>
            <a:ext cx="5624700" cy="58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(Supervised) Machine Learning Problems</a:t>
            </a:r>
            <a:br>
              <a:rPr lang="en"/>
            </a:br>
            <a:r>
              <a:rPr b="0" lang="en" sz="1100"/>
              <a:t>How do we formulate and approach a machine learning problem?</a:t>
            </a:r>
            <a:endParaRPr b="0" sz="1100"/>
          </a:p>
        </p:txBody>
      </p:sp>
      <p:sp>
        <p:nvSpPr>
          <p:cNvPr id="106" name="Google Shape;106;p15"/>
          <p:cNvSpPr txBox="1"/>
          <p:nvPr>
            <p:ph idx="5" type="subTitle"/>
          </p:nvPr>
        </p:nvSpPr>
        <p:spPr>
          <a:xfrm>
            <a:off x="3081425" y="2974125"/>
            <a:ext cx="3806700" cy="34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Introduction to PyTorch</a:t>
            </a:r>
            <a:br>
              <a:rPr lang="en">
                <a:solidFill>
                  <a:schemeClr val="dk1"/>
                </a:solidFill>
              </a:rPr>
            </a:br>
            <a:r>
              <a:rPr b="0" lang="en" sz="1100">
                <a:solidFill>
                  <a:schemeClr val="dk1"/>
                </a:solidFill>
              </a:rPr>
              <a:t>Tensors, Gradients, Autograd, Linear Algebra </a:t>
            </a:r>
            <a:br>
              <a:rPr lang="en"/>
            </a:br>
            <a:endParaRPr b="0" sz="1100"/>
          </a:p>
        </p:txBody>
      </p:sp>
      <p:sp>
        <p:nvSpPr>
          <p:cNvPr id="107" name="Google Shape;107;p15"/>
          <p:cNvSpPr txBox="1"/>
          <p:nvPr>
            <p:ph idx="7" type="subTitle"/>
          </p:nvPr>
        </p:nvSpPr>
        <p:spPr>
          <a:xfrm>
            <a:off x="3081425" y="3736125"/>
            <a:ext cx="3806700" cy="34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Multilayer Perceptron </a:t>
            </a:r>
            <a:br>
              <a:rPr lang="en"/>
            </a:br>
            <a:r>
              <a:rPr b="0" lang="en" sz="1100"/>
              <a:t>Applying what we’ve learned</a:t>
            </a:r>
            <a:br>
              <a:rPr lang="en"/>
            </a:b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 type="body"/>
          </p:nvPr>
        </p:nvSpPr>
        <p:spPr>
          <a:xfrm>
            <a:off x="1131800" y="1813100"/>
            <a:ext cx="6645900" cy="30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resources available in our GitHub repo</a:t>
            </a:r>
            <a:br>
              <a:rPr lang="en"/>
            </a:br>
            <a:r>
              <a:rPr lang="en" u="sng">
                <a:solidFill>
                  <a:schemeClr val="hlink"/>
                </a:solidFill>
                <a:hlinkClick r:id="rId3"/>
              </a:rPr>
              <a:t>https://acmurl.com/cv1-repo</a:t>
            </a:r>
            <a:endParaRPr/>
          </a:p>
          <a:p>
            <a:pPr indent="-342900" lvl="0" marL="457200" rtl="0" algn="l">
              <a:spcBef>
                <a:spcPts val="1600"/>
              </a:spcBef>
              <a:spcAft>
                <a:spcPts val="0"/>
              </a:spcAft>
              <a:buSzPts val="1800"/>
              <a:buChar char="●"/>
            </a:pPr>
            <a:r>
              <a:rPr lang="en" sz="1800"/>
              <a:t>Main Notebook (solutions)</a:t>
            </a:r>
            <a:endParaRPr sz="1800"/>
          </a:p>
          <a:p>
            <a:pPr indent="-342900" lvl="0" marL="457200" rtl="0" algn="l">
              <a:spcBef>
                <a:spcPts val="0"/>
              </a:spcBef>
              <a:spcAft>
                <a:spcPts val="0"/>
              </a:spcAft>
              <a:buSzPts val="1800"/>
              <a:buChar char="●"/>
            </a:pPr>
            <a:r>
              <a:rPr lang="en" sz="1800"/>
              <a:t>Interactive Notebook (questions)</a:t>
            </a:r>
            <a:endParaRPr sz="1800"/>
          </a:p>
          <a:p>
            <a:pPr indent="-342900" lvl="0" marL="457200" rtl="0" algn="l">
              <a:spcBef>
                <a:spcPts val="0"/>
              </a:spcBef>
              <a:spcAft>
                <a:spcPts val="0"/>
              </a:spcAft>
              <a:buSzPts val="1800"/>
              <a:buChar char="●"/>
            </a:pPr>
            <a:r>
              <a:rPr lang="en" sz="1800"/>
              <a:t>Recording (when uploaded to YouTube)</a:t>
            </a:r>
            <a:endParaRPr sz="1800"/>
          </a:p>
          <a:p>
            <a:pPr indent="-342900" lvl="0" marL="457200" rtl="0" algn="l">
              <a:spcBef>
                <a:spcPts val="0"/>
              </a:spcBef>
              <a:spcAft>
                <a:spcPts val="0"/>
              </a:spcAft>
              <a:buSzPts val="1800"/>
              <a:buChar char="●"/>
            </a:pPr>
            <a:r>
              <a:rPr lang="en" sz="1800"/>
              <a:t>Slides (pdf and pptx)</a:t>
            </a:r>
            <a:endParaRPr sz="1800"/>
          </a:p>
        </p:txBody>
      </p:sp>
      <p:sp>
        <p:nvSpPr>
          <p:cNvPr id="305" name="Google Shape;305;p42"/>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nvSpPr>
        <p:spPr>
          <a:xfrm>
            <a:off x="-25" y="3258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DM Sans"/>
                <a:ea typeface="DM Sans"/>
                <a:cs typeface="DM Sans"/>
                <a:sym typeface="DM Sans"/>
              </a:rPr>
              <a:t>Thanks for attending!</a:t>
            </a:r>
            <a:endParaRPr b="1">
              <a:solidFill>
                <a:schemeClr val="dk1"/>
              </a:solidFill>
              <a:latin typeface="DM Sans"/>
              <a:ea typeface="DM Sans"/>
              <a:cs typeface="DM Sans"/>
              <a:sym typeface="DM Sans"/>
            </a:endParaRPr>
          </a:p>
          <a:p>
            <a:pPr indent="0" lvl="0" marL="0" rtl="0" algn="ctr">
              <a:spcBef>
                <a:spcPts val="0"/>
              </a:spcBef>
              <a:spcAft>
                <a:spcPts val="0"/>
              </a:spcAft>
              <a:buNone/>
            </a:pPr>
            <a:r>
              <a:t/>
            </a:r>
            <a:endParaRPr b="1" sz="1800">
              <a:solidFill>
                <a:schemeClr val="dk1"/>
              </a:solidFill>
              <a:latin typeface="DM Sans"/>
              <a:ea typeface="DM Sans"/>
              <a:cs typeface="DM Sans"/>
              <a:sym typeface="DM Sans"/>
            </a:endParaRPr>
          </a:p>
          <a:p>
            <a:pPr indent="0" lvl="0" marL="0" rtl="0" algn="ctr">
              <a:spcBef>
                <a:spcPts val="0"/>
              </a:spcBef>
              <a:spcAft>
                <a:spcPts val="0"/>
              </a:spcAft>
              <a:buNone/>
            </a:pPr>
            <a:r>
              <a:rPr b="1" lang="en" sz="1800">
                <a:solidFill>
                  <a:schemeClr val="dk1"/>
                </a:solidFill>
                <a:latin typeface="DM Sans"/>
                <a:ea typeface="DM Sans"/>
                <a:cs typeface="DM Sans"/>
                <a:sym typeface="DM Sans"/>
              </a:rPr>
              <a:t>Make sure to check in to get membership points</a:t>
            </a:r>
            <a:endParaRPr b="1" sz="1800">
              <a:solidFill>
                <a:schemeClr val="dk1"/>
              </a:solidFill>
              <a:latin typeface="DM Sans"/>
              <a:ea typeface="DM Sans"/>
              <a:cs typeface="DM Sans"/>
              <a:sym typeface="DM Sans"/>
            </a:endParaRPr>
          </a:p>
        </p:txBody>
      </p:sp>
      <p:pic>
        <p:nvPicPr>
          <p:cNvPr id="311" name="Google Shape;311;p43"/>
          <p:cNvPicPr preferRelativeResize="0"/>
          <p:nvPr/>
        </p:nvPicPr>
        <p:blipFill>
          <a:blip r:embed="rId3">
            <a:alphaModFix/>
          </a:blip>
          <a:stretch>
            <a:fillRect/>
          </a:stretch>
        </p:blipFill>
        <p:spPr>
          <a:xfrm>
            <a:off x="3019400" y="1567100"/>
            <a:ext cx="3105150" cy="310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1131800" y="1813100"/>
            <a:ext cx="6645900" cy="22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Make a copy</a:t>
            </a:r>
            <a:br>
              <a:rPr i="1" lang="en"/>
            </a:br>
            <a:r>
              <a:rPr lang="en" u="sng">
                <a:solidFill>
                  <a:schemeClr val="hlink"/>
                </a:solidFill>
                <a:hlinkClick r:id="rId3"/>
              </a:rPr>
              <a:t>https://acmurl.com/cv1-interactive</a:t>
            </a:r>
            <a:endParaRPr/>
          </a:p>
        </p:txBody>
      </p:sp>
      <p:sp>
        <p:nvSpPr>
          <p:cNvPr id="113" name="Google Shape;113;p16"/>
          <p:cNvSpPr txBox="1"/>
          <p:nvPr>
            <p:ph type="title"/>
          </p:nvPr>
        </p:nvSpPr>
        <p:spPr>
          <a:xfrm>
            <a:off x="1131800" y="980175"/>
            <a:ext cx="74100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Notebook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Overview</a:t>
            </a:r>
            <a:endParaRPr>
              <a:solidFill>
                <a:schemeClr val="dk1"/>
              </a:solidFill>
            </a:endParaRPr>
          </a:p>
        </p:txBody>
      </p:sp>
      <p:sp>
        <p:nvSpPr>
          <p:cNvPr id="119" name="Google Shape;119;p17"/>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Introduction to Computer Vision and MNIST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Computer Vision? </a:t>
            </a:r>
            <a:endParaRPr/>
          </a:p>
        </p:txBody>
      </p:sp>
      <p:sp>
        <p:nvSpPr>
          <p:cNvPr id="125" name="Google Shape;125;p18"/>
          <p:cNvSpPr txBox="1"/>
          <p:nvPr>
            <p:ph idx="1" type="body"/>
          </p:nvPr>
        </p:nvSpPr>
        <p:spPr>
          <a:xfrm>
            <a:off x="311700" y="915150"/>
            <a:ext cx="44526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Definition</a:t>
            </a:r>
            <a:r>
              <a:rPr b="1" lang="en">
                <a:solidFill>
                  <a:schemeClr val="dk1"/>
                </a:solidFill>
              </a:rPr>
              <a:t>:</a:t>
            </a:r>
            <a:endParaRPr b="1">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Computer Vision is a field of AI that enables computers and systems to derive meaningful information from digital images, vidoes, and other visual inputs - and take actions or make recommendations based on that information. </a:t>
            </a:r>
            <a:endParaRPr>
              <a:solidFill>
                <a:schemeClr val="dk1"/>
              </a:solidFill>
            </a:endParaRPr>
          </a:p>
          <a:p>
            <a:pPr indent="0" lvl="0" marL="0" rtl="0" algn="l">
              <a:spcBef>
                <a:spcPts val="1600"/>
              </a:spcBef>
              <a:spcAft>
                <a:spcPts val="0"/>
              </a:spcAft>
              <a:buNone/>
            </a:pPr>
            <a:r>
              <a:rPr b="1" lang="en">
                <a:solidFill>
                  <a:schemeClr val="dk1"/>
                </a:solidFill>
              </a:rPr>
              <a:t>Applications: </a:t>
            </a:r>
            <a:endParaRPr b="1">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Autonomous Vehicles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Facial Recognition</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Medical Imaging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Virtual Reality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Security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Robotics</a:t>
            </a:r>
            <a:endParaRPr>
              <a:solidFill>
                <a:schemeClr val="dk1"/>
              </a:solidFill>
            </a:endParaRPr>
          </a:p>
        </p:txBody>
      </p:sp>
      <p:pic>
        <p:nvPicPr>
          <p:cNvPr id="126" name="Google Shape;126;p18"/>
          <p:cNvPicPr preferRelativeResize="0"/>
          <p:nvPr/>
        </p:nvPicPr>
        <p:blipFill>
          <a:blip r:embed="rId3">
            <a:alphaModFix/>
          </a:blip>
          <a:stretch>
            <a:fillRect/>
          </a:stretch>
        </p:blipFill>
        <p:spPr>
          <a:xfrm>
            <a:off x="4924275" y="2231750"/>
            <a:ext cx="3737500" cy="2085050"/>
          </a:xfrm>
          <a:prstGeom prst="rect">
            <a:avLst/>
          </a:prstGeom>
          <a:noFill/>
          <a:ln>
            <a:noFill/>
          </a:ln>
        </p:spPr>
      </p:pic>
      <p:pic>
        <p:nvPicPr>
          <p:cNvPr id="127" name="Google Shape;127;p18"/>
          <p:cNvPicPr preferRelativeResize="0"/>
          <p:nvPr/>
        </p:nvPicPr>
        <p:blipFill>
          <a:blip r:embed="rId4">
            <a:alphaModFix/>
          </a:blip>
          <a:stretch>
            <a:fillRect/>
          </a:stretch>
        </p:blipFill>
        <p:spPr>
          <a:xfrm>
            <a:off x="4924275" y="1062600"/>
            <a:ext cx="1435725" cy="980100"/>
          </a:xfrm>
          <a:prstGeom prst="rect">
            <a:avLst/>
          </a:prstGeom>
          <a:noFill/>
          <a:ln>
            <a:noFill/>
          </a:ln>
        </p:spPr>
      </p:pic>
      <p:pic>
        <p:nvPicPr>
          <p:cNvPr id="128" name="Google Shape;128;p18"/>
          <p:cNvPicPr preferRelativeResize="0"/>
          <p:nvPr/>
        </p:nvPicPr>
        <p:blipFill>
          <a:blip r:embed="rId5">
            <a:alphaModFix/>
          </a:blip>
          <a:stretch>
            <a:fillRect/>
          </a:stretch>
        </p:blipFill>
        <p:spPr>
          <a:xfrm>
            <a:off x="6497475" y="1062600"/>
            <a:ext cx="2100326" cy="980101"/>
          </a:xfrm>
          <a:prstGeom prst="rect">
            <a:avLst/>
          </a:prstGeom>
          <a:noFill/>
          <a:ln>
            <a:noFill/>
          </a:ln>
        </p:spPr>
      </p:pic>
      <p:sp>
        <p:nvSpPr>
          <p:cNvPr id="129" name="Google Shape;129;p18"/>
          <p:cNvSpPr txBox="1"/>
          <p:nvPr/>
        </p:nvSpPr>
        <p:spPr>
          <a:xfrm>
            <a:off x="364225" y="4240600"/>
            <a:ext cx="4207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Roboto Mono"/>
                <a:ea typeface="Roboto Mono"/>
                <a:cs typeface="Roboto Mono"/>
                <a:sym typeface="Roboto Mono"/>
              </a:rPr>
              <a:t>Today, we’re talking about the tools (PyTorch) needed for CV and building towards Neural Networks (the foundations of CV)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ctrTitle"/>
          </p:nvPr>
        </p:nvSpPr>
        <p:spPr>
          <a:xfrm>
            <a:off x="311700" y="1691050"/>
            <a:ext cx="85206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ML Problems</a:t>
            </a:r>
            <a:endParaRPr>
              <a:solidFill>
                <a:schemeClr val="dk1"/>
              </a:solidFill>
            </a:endParaRPr>
          </a:p>
        </p:txBody>
      </p:sp>
      <p:sp>
        <p:nvSpPr>
          <p:cNvPr id="135" name="Google Shape;135;p19"/>
          <p:cNvSpPr txBox="1"/>
          <p:nvPr>
            <p:ph idx="1" type="subTitle"/>
          </p:nvPr>
        </p:nvSpPr>
        <p:spPr>
          <a:xfrm>
            <a:off x="791300" y="2555225"/>
            <a:ext cx="75912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Formulating a (supervised) ML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Machine Learning Problems</a:t>
            </a:r>
            <a:endParaRPr/>
          </a:p>
        </p:txBody>
      </p:sp>
      <p:sp>
        <p:nvSpPr>
          <p:cNvPr id="141" name="Google Shape;141;p20"/>
          <p:cNvSpPr txBox="1"/>
          <p:nvPr>
            <p:ph idx="1" type="body"/>
          </p:nvPr>
        </p:nvSpPr>
        <p:spPr>
          <a:xfrm>
            <a:off x="311700" y="915150"/>
            <a:ext cx="8520600" cy="331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 general, ML can be applied to many different situations, and their formulations are broad and varied</a:t>
            </a:r>
            <a:endParaRPr/>
          </a:p>
          <a:p>
            <a:pPr indent="-304800" lvl="0" marL="457200" rtl="0" algn="l">
              <a:spcBef>
                <a:spcPts val="0"/>
              </a:spcBef>
              <a:spcAft>
                <a:spcPts val="0"/>
              </a:spcAft>
              <a:buSzPts val="1200"/>
              <a:buChar char="●"/>
            </a:pPr>
            <a:r>
              <a:rPr lang="en"/>
              <a:t>From decision-making (such as in playing chess) to holding conversations (chatbots)</a:t>
            </a:r>
            <a:endParaRPr/>
          </a:p>
        </p:txBody>
      </p:sp>
      <p:pic>
        <p:nvPicPr>
          <p:cNvPr id="142" name="Google Shape;142;p20"/>
          <p:cNvPicPr preferRelativeResize="0"/>
          <p:nvPr/>
        </p:nvPicPr>
        <p:blipFill>
          <a:blip r:embed="rId3">
            <a:alphaModFix/>
          </a:blip>
          <a:stretch>
            <a:fillRect/>
          </a:stretch>
        </p:blipFill>
        <p:spPr>
          <a:xfrm>
            <a:off x="880150" y="1920400"/>
            <a:ext cx="2331200" cy="2331200"/>
          </a:xfrm>
          <a:prstGeom prst="rect">
            <a:avLst/>
          </a:prstGeom>
          <a:noFill/>
          <a:ln>
            <a:noFill/>
          </a:ln>
        </p:spPr>
      </p:pic>
      <p:pic>
        <p:nvPicPr>
          <p:cNvPr id="143" name="Google Shape;143;p20"/>
          <p:cNvPicPr preferRelativeResize="0"/>
          <p:nvPr/>
        </p:nvPicPr>
        <p:blipFill>
          <a:blip r:embed="rId4">
            <a:alphaModFix/>
          </a:blip>
          <a:stretch>
            <a:fillRect/>
          </a:stretch>
        </p:blipFill>
        <p:spPr>
          <a:xfrm>
            <a:off x="4125550" y="1949960"/>
            <a:ext cx="4529049" cy="2272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ctrTitle"/>
          </p:nvPr>
        </p:nvSpPr>
        <p:spPr>
          <a:xfrm>
            <a:off x="311700" y="859550"/>
            <a:ext cx="85206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At the core it’s about designing a function mapping input to a desired output.</a:t>
            </a:r>
            <a:endParaRPr sz="3200"/>
          </a:p>
        </p:txBody>
      </p:sp>
      <p:pic>
        <p:nvPicPr>
          <p:cNvPr id="149" name="Google Shape;149;p21"/>
          <p:cNvPicPr preferRelativeResize="0"/>
          <p:nvPr/>
        </p:nvPicPr>
        <p:blipFill>
          <a:blip r:embed="rId3">
            <a:alphaModFix/>
          </a:blip>
          <a:stretch>
            <a:fillRect/>
          </a:stretch>
        </p:blipFill>
        <p:spPr>
          <a:xfrm>
            <a:off x="964100" y="2101300"/>
            <a:ext cx="2229125" cy="2229125"/>
          </a:xfrm>
          <a:prstGeom prst="rect">
            <a:avLst/>
          </a:prstGeom>
          <a:noFill/>
          <a:ln>
            <a:noFill/>
          </a:ln>
        </p:spPr>
      </p:pic>
      <p:pic>
        <p:nvPicPr>
          <p:cNvPr id="150" name="Google Shape;150;p21"/>
          <p:cNvPicPr preferRelativeResize="0"/>
          <p:nvPr/>
        </p:nvPicPr>
        <p:blipFill>
          <a:blip r:embed="rId4">
            <a:alphaModFix/>
          </a:blip>
          <a:stretch>
            <a:fillRect/>
          </a:stretch>
        </p:blipFill>
        <p:spPr>
          <a:xfrm>
            <a:off x="6051275" y="2101300"/>
            <a:ext cx="2229125" cy="2229125"/>
          </a:xfrm>
          <a:prstGeom prst="rect">
            <a:avLst/>
          </a:prstGeom>
          <a:noFill/>
          <a:ln>
            <a:noFill/>
          </a:ln>
        </p:spPr>
      </p:pic>
      <p:cxnSp>
        <p:nvCxnSpPr>
          <p:cNvPr id="151" name="Google Shape;151;p21"/>
          <p:cNvCxnSpPr>
            <a:stCxn id="149" idx="3"/>
            <a:endCxn id="150" idx="1"/>
          </p:cNvCxnSpPr>
          <p:nvPr/>
        </p:nvCxnSpPr>
        <p:spPr>
          <a:xfrm>
            <a:off x="3193225" y="3215863"/>
            <a:ext cx="2858100" cy="0"/>
          </a:xfrm>
          <a:prstGeom prst="straightConnector1">
            <a:avLst/>
          </a:prstGeom>
          <a:noFill/>
          <a:ln cap="flat" cmpd="sng" w="38100">
            <a:solidFill>
              <a:schemeClr val="accent5"/>
            </a:solidFill>
            <a:prstDash val="solid"/>
            <a:round/>
            <a:headEnd len="med" w="med" type="none"/>
            <a:tailEnd len="med" w="med" type="stealth"/>
          </a:ln>
        </p:spPr>
      </p:cxnSp>
      <p:sp>
        <p:nvSpPr>
          <p:cNvPr id="152" name="Google Shape;152;p21"/>
          <p:cNvSpPr txBox="1"/>
          <p:nvPr/>
        </p:nvSpPr>
        <p:spPr>
          <a:xfrm>
            <a:off x="3987150" y="2854263"/>
            <a:ext cx="11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DM Sans"/>
                <a:ea typeface="DM Sans"/>
                <a:cs typeface="DM Sans"/>
                <a:sym typeface="DM Sans"/>
              </a:rPr>
              <a:t>ML Model</a:t>
            </a:r>
            <a:endParaRPr>
              <a:solidFill>
                <a:schemeClr val="accent5"/>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000000"/>
      </a:lt1>
      <a:dk2>
        <a:srgbClr val="333333"/>
      </a:dk2>
      <a:lt2>
        <a:srgbClr val="DBDBDB"/>
      </a:lt2>
      <a:accent1>
        <a:srgbClr val="51C0C0"/>
      </a:accent1>
      <a:accent2>
        <a:srgbClr val="62B0FF"/>
      </a:accent2>
      <a:accent3>
        <a:srgbClr val="816DFF"/>
      </a:accent3>
      <a:accent4>
        <a:srgbClr val="E981A0"/>
      </a:accent4>
      <a:accent5>
        <a:srgbClr val="FF6F6F"/>
      </a:accent5>
      <a:accent6>
        <a:srgbClr val="F9A857"/>
      </a:accent6>
      <a:hlink>
        <a:srgbClr val="51C0C0"/>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